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9"/>
  </p:notesMasterIdLst>
  <p:sldIdLst>
    <p:sldId id="256" r:id="rId2"/>
    <p:sldId id="924" r:id="rId3"/>
    <p:sldId id="921" r:id="rId4"/>
    <p:sldId id="910" r:id="rId5"/>
    <p:sldId id="911" r:id="rId6"/>
    <p:sldId id="912" r:id="rId7"/>
    <p:sldId id="686" r:id="rId8"/>
    <p:sldId id="876" r:id="rId9"/>
    <p:sldId id="862" r:id="rId10"/>
    <p:sldId id="863" r:id="rId11"/>
    <p:sldId id="868" r:id="rId12"/>
    <p:sldId id="864" r:id="rId13"/>
    <p:sldId id="879" r:id="rId14"/>
    <p:sldId id="880" r:id="rId15"/>
    <p:sldId id="922" r:id="rId16"/>
    <p:sldId id="883" r:id="rId17"/>
    <p:sldId id="884" r:id="rId18"/>
    <p:sldId id="885" r:id="rId19"/>
    <p:sldId id="881" r:id="rId20"/>
    <p:sldId id="865" r:id="rId21"/>
    <p:sldId id="866" r:id="rId22"/>
    <p:sldId id="867" r:id="rId23"/>
    <p:sldId id="869" r:id="rId24"/>
    <p:sldId id="870" r:id="rId25"/>
    <p:sldId id="871" r:id="rId26"/>
    <p:sldId id="872" r:id="rId27"/>
    <p:sldId id="873" r:id="rId28"/>
    <p:sldId id="874" r:id="rId29"/>
    <p:sldId id="875" r:id="rId30"/>
    <p:sldId id="878" r:id="rId31"/>
    <p:sldId id="891" r:id="rId32"/>
    <p:sldId id="890" r:id="rId33"/>
    <p:sldId id="877" r:id="rId34"/>
    <p:sldId id="714" r:id="rId35"/>
    <p:sldId id="791" r:id="rId36"/>
    <p:sldId id="923" r:id="rId37"/>
    <p:sldId id="753" r:id="rId3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1D1"/>
    <a:srgbClr val="1C95CD"/>
    <a:srgbClr val="C218C2"/>
    <a:srgbClr val="FFAAAA"/>
    <a:srgbClr val="3C9D3C"/>
    <a:srgbClr val="FFBA3B"/>
    <a:srgbClr val="0000FF"/>
    <a:srgbClr val="D52324"/>
    <a:srgbClr val="299F29"/>
    <a:srgbClr val="FF7E0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507" autoAdjust="0"/>
    <p:restoredTop sz="79645" autoAdjust="0"/>
  </p:normalViewPr>
  <p:slideViewPr>
    <p:cSldViewPr snapToGrid="0">
      <p:cViewPr varScale="1">
        <p:scale>
          <a:sx n="72" d="100"/>
          <a:sy n="72" d="100"/>
        </p:scale>
        <p:origin x="1310"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742C8CA-A521-4254-86A7-6548A9107C3F}" type="datetimeFigureOut">
              <a:rPr lang="en-US" smtClean="0"/>
              <a:t>11/7/2023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CF2F013-C680-4F1D-A725-B09F536C38BD}" type="slidenum">
              <a:rPr lang="en-US" smtClean="0"/>
              <a:t>‹#›</a:t>
            </a:fld>
            <a:endParaRPr lang="en-US"/>
          </a:p>
        </p:txBody>
      </p:sp>
    </p:spTree>
    <p:extLst>
      <p:ext uri="{BB962C8B-B14F-4D97-AF65-F5344CB8AC3E}">
        <p14:creationId xmlns:p14="http://schemas.microsoft.com/office/powerpoint/2010/main" val="38209750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en.wikipedia.org/wiki/Linguistics" TargetMode="External"/><Relationship Id="rId2" Type="http://schemas.openxmlformats.org/officeDocument/2006/relationships/slide" Target="../slides/slide16.xml"/><Relationship Id="rId1" Type="http://schemas.openxmlformats.org/officeDocument/2006/relationships/notesMaster" Target="../notesMasters/notesMaster1.xml"/><Relationship Id="rId6" Type="http://schemas.openxmlformats.org/officeDocument/2006/relationships/hyperlink" Target="https://en.wikipedia.org/wiki/Natural_language" TargetMode="External"/><Relationship Id="rId5" Type="http://schemas.openxmlformats.org/officeDocument/2006/relationships/hyperlink" Target="https://en.wikipedia.org/wiki/Artificial_intelligence" TargetMode="External"/><Relationship Id="rId4" Type="http://schemas.openxmlformats.org/officeDocument/2006/relationships/hyperlink" Target="https://en.wikipedia.org/wiki/Computer_science"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A2E3B"/>
                </a:solidFill>
                <a:effectLst/>
                <a:latin typeface="Helvetica Neue"/>
              </a:rPr>
              <a:t>COSERO hydrological model</a:t>
            </a:r>
          </a:p>
          <a:p>
            <a:endParaRPr lang="en-US" dirty="0"/>
          </a:p>
        </p:txBody>
      </p:sp>
      <p:sp>
        <p:nvSpPr>
          <p:cNvPr id="4" name="Slide Number Placeholder 3"/>
          <p:cNvSpPr>
            <a:spLocks noGrp="1"/>
          </p:cNvSpPr>
          <p:nvPr>
            <p:ph type="sldNum" sz="quarter" idx="5"/>
          </p:nvPr>
        </p:nvSpPr>
        <p:spPr/>
        <p:txBody>
          <a:bodyPr/>
          <a:lstStyle/>
          <a:p>
            <a:fld id="{9CF2F013-C680-4F1D-A725-B09F536C38BD}" type="slidenum">
              <a:rPr lang="en-US" smtClean="0"/>
              <a:t>1</a:t>
            </a:fld>
            <a:endParaRPr lang="en-US"/>
          </a:p>
        </p:txBody>
      </p:sp>
    </p:spTree>
    <p:extLst>
      <p:ext uri="{BB962C8B-B14F-4D97-AF65-F5344CB8AC3E}">
        <p14:creationId xmlns:p14="http://schemas.microsoft.com/office/powerpoint/2010/main" val="23888568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Question: How the LSTM choose which information to keep, to remember and which information are not useful or irrelevant ? </a:t>
            </a:r>
            <a:br>
              <a:rPr lang="en-US" sz="1200" dirty="0"/>
            </a:br>
            <a:r>
              <a:rPr lang="en-US" sz="1200" dirty="0"/>
              <a:t>Question: How do LSTM cells </a:t>
            </a:r>
            <a:r>
              <a:rPr lang="en-US" sz="1200" dirty="0" err="1"/>
              <a:t>recognise</a:t>
            </a:r>
            <a:r>
              <a:rPr lang="en-US" sz="1200" dirty="0"/>
              <a:t> what </a:t>
            </a:r>
            <a:r>
              <a:rPr lang="en-US" sz="1200" dirty="0" err="1"/>
              <a:t>informations</a:t>
            </a:r>
            <a:r>
              <a:rPr lang="en-US" sz="1200" dirty="0"/>
              <a:t> must be passed on to the long-term state? </a:t>
            </a:r>
          </a:p>
          <a:p>
            <a:endParaRPr lang="en-US" dirty="0"/>
          </a:p>
        </p:txBody>
      </p:sp>
      <p:sp>
        <p:nvSpPr>
          <p:cNvPr id="4" name="Slide Number Placeholder 3"/>
          <p:cNvSpPr>
            <a:spLocks noGrp="1"/>
          </p:cNvSpPr>
          <p:nvPr>
            <p:ph type="sldNum" sz="quarter" idx="5"/>
          </p:nvPr>
        </p:nvSpPr>
        <p:spPr/>
        <p:txBody>
          <a:bodyPr/>
          <a:lstStyle/>
          <a:p>
            <a:fld id="{9CF2F013-C680-4F1D-A725-B09F536C38BD}" type="slidenum">
              <a:rPr lang="en-US" smtClean="0"/>
              <a:t>22</a:t>
            </a:fld>
            <a:endParaRPr lang="en-US"/>
          </a:p>
        </p:txBody>
      </p:sp>
    </p:spTree>
    <p:extLst>
      <p:ext uri="{BB962C8B-B14F-4D97-AF65-F5344CB8AC3E}">
        <p14:creationId xmlns:p14="http://schemas.microsoft.com/office/powerpoint/2010/main" val="25524240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VOTE: How many weights in the first layer if we have to process two sequences of 10 steps? 20 steps?</a:t>
            </a:r>
          </a:p>
          <a:p>
            <a:endParaRPr lang="en-US" dirty="0"/>
          </a:p>
        </p:txBody>
      </p:sp>
      <p:sp>
        <p:nvSpPr>
          <p:cNvPr id="4" name="Slide Number Placeholder 3"/>
          <p:cNvSpPr>
            <a:spLocks noGrp="1"/>
          </p:cNvSpPr>
          <p:nvPr>
            <p:ph type="sldNum" sz="quarter" idx="5"/>
          </p:nvPr>
        </p:nvSpPr>
        <p:spPr/>
        <p:txBody>
          <a:bodyPr/>
          <a:lstStyle/>
          <a:p>
            <a:fld id="{9CF2F013-C680-4F1D-A725-B09F536C38BD}" type="slidenum">
              <a:rPr lang="en-US" smtClean="0"/>
              <a:t>23</a:t>
            </a:fld>
            <a:endParaRPr lang="en-US"/>
          </a:p>
        </p:txBody>
      </p:sp>
    </p:spTree>
    <p:extLst>
      <p:ext uri="{BB962C8B-B14F-4D97-AF65-F5344CB8AC3E}">
        <p14:creationId xmlns:p14="http://schemas.microsoft.com/office/powerpoint/2010/main" val="11241828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Additive attention = tanh (</a:t>
            </a:r>
            <a:r>
              <a:rPr lang="en-US" dirty="0" err="1"/>
              <a:t>Wh</a:t>
            </a:r>
            <a:r>
              <a:rPr lang="en-US" dirty="0"/>
              <a:t> + W2 s) where s are past states</a:t>
            </a:r>
          </a:p>
          <a:p>
            <a:r>
              <a:rPr lang="en-US" dirty="0"/>
              <a:t>Multiplicative attention = h * W * s</a:t>
            </a:r>
          </a:p>
          <a:p>
            <a:r>
              <a:rPr lang="en-US" dirty="0"/>
              <a:t>Here, self attention</a:t>
            </a:r>
          </a:p>
        </p:txBody>
      </p:sp>
      <p:sp>
        <p:nvSpPr>
          <p:cNvPr id="4" name="Slide Number Placeholder 3"/>
          <p:cNvSpPr>
            <a:spLocks noGrp="1"/>
          </p:cNvSpPr>
          <p:nvPr>
            <p:ph type="sldNum" sz="quarter" idx="5"/>
          </p:nvPr>
        </p:nvSpPr>
        <p:spPr/>
        <p:txBody>
          <a:bodyPr/>
          <a:lstStyle/>
          <a:p>
            <a:fld id="{9CF2F013-C680-4F1D-A725-B09F536C38BD}" type="slidenum">
              <a:rPr lang="en-US" smtClean="0"/>
              <a:t>25</a:t>
            </a:fld>
            <a:endParaRPr lang="en-US"/>
          </a:p>
        </p:txBody>
      </p:sp>
    </p:spTree>
    <p:extLst>
      <p:ext uri="{BB962C8B-B14F-4D97-AF65-F5344CB8AC3E}">
        <p14:creationId xmlns:p14="http://schemas.microsoft.com/office/powerpoint/2010/main" val="39042329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Question: How does the model know where to focus its attention ?</a:t>
            </a:r>
            <a:endParaRPr lang="en-US" dirty="0"/>
          </a:p>
        </p:txBody>
      </p:sp>
      <p:sp>
        <p:nvSpPr>
          <p:cNvPr id="4" name="Slide Number Placeholder 3"/>
          <p:cNvSpPr>
            <a:spLocks noGrp="1"/>
          </p:cNvSpPr>
          <p:nvPr>
            <p:ph type="sldNum" sz="quarter" idx="5"/>
          </p:nvPr>
        </p:nvSpPr>
        <p:spPr/>
        <p:txBody>
          <a:bodyPr/>
          <a:lstStyle/>
          <a:p>
            <a:fld id="{9CF2F013-C680-4F1D-A725-B09F536C38BD}" type="slidenum">
              <a:rPr lang="en-US" smtClean="0"/>
              <a:t>26</a:t>
            </a:fld>
            <a:endParaRPr lang="en-US"/>
          </a:p>
        </p:txBody>
      </p:sp>
    </p:spTree>
    <p:extLst>
      <p:ext uri="{BB962C8B-B14F-4D97-AF65-F5344CB8AC3E}">
        <p14:creationId xmlns:p14="http://schemas.microsoft.com/office/powerpoint/2010/main" val="21698497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F2F013-C680-4F1D-A725-B09F536C38BD}" type="slidenum">
              <a:rPr lang="en-US" smtClean="0"/>
              <a:t>28</a:t>
            </a:fld>
            <a:endParaRPr lang="en-US"/>
          </a:p>
        </p:txBody>
      </p:sp>
    </p:spTree>
    <p:extLst>
      <p:ext uri="{BB962C8B-B14F-4D97-AF65-F5344CB8AC3E}">
        <p14:creationId xmlns:p14="http://schemas.microsoft.com/office/powerpoint/2010/main" val="41057960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latin typeface="MinionPro-Regular"/>
              </a:rPr>
              <a:t>The lefthand part is the encoder. Just like earlier, it takes as input a batch of sentences represented as sequences of word IDs (the input shape is [</a:t>
            </a:r>
            <a:r>
              <a:rPr lang="en-US" sz="1800" b="0" i="1" u="none" strike="noStrike" baseline="0" dirty="0">
                <a:latin typeface="MinionPro-It"/>
              </a:rPr>
              <a:t>batch size</a:t>
            </a:r>
            <a:r>
              <a:rPr lang="en-US" sz="1800" b="0" i="0" u="none" strike="noStrike" baseline="0" dirty="0">
                <a:latin typeface="MinionPro-Regular"/>
              </a:rPr>
              <a:t>, </a:t>
            </a:r>
            <a:r>
              <a:rPr lang="en-US" sz="1800" b="0" i="1" u="none" strike="noStrike" baseline="0" dirty="0">
                <a:latin typeface="MinionPro-It"/>
              </a:rPr>
              <a:t>max input sentence length</a:t>
            </a:r>
            <a:r>
              <a:rPr lang="en-US" sz="1800" b="0" i="0" u="none" strike="noStrike" baseline="0" dirty="0">
                <a:latin typeface="MinionPro-Regular"/>
              </a:rPr>
              <a:t>]), and it encodes each word into a 512-dimensional representation (so the encoder’s output shape is [</a:t>
            </a:r>
            <a:r>
              <a:rPr lang="en-US" sz="1800" b="0" i="1" u="none" strike="noStrike" baseline="0" dirty="0">
                <a:latin typeface="MinionPro-It"/>
              </a:rPr>
              <a:t>batch size</a:t>
            </a:r>
            <a:r>
              <a:rPr lang="en-US" sz="1800" b="0" i="0" u="none" strike="noStrike" baseline="0" dirty="0">
                <a:latin typeface="MinionPro-Regular"/>
              </a:rPr>
              <a:t>, </a:t>
            </a:r>
            <a:r>
              <a:rPr lang="en-US" sz="1800" b="0" i="1" u="none" strike="noStrike" baseline="0" dirty="0">
                <a:latin typeface="MinionPro-It"/>
              </a:rPr>
              <a:t>max input sentence length</a:t>
            </a:r>
            <a:r>
              <a:rPr lang="en-US" sz="1800" b="0" i="0" u="none" strike="noStrike" baseline="0" dirty="0">
                <a:latin typeface="MinionPro-Regular"/>
              </a:rPr>
              <a:t>, 512]). Note that the top part of the encoder is stacked </a:t>
            </a:r>
            <a:r>
              <a:rPr lang="en-US" sz="1800" b="0" i="1" u="none" strike="noStrike" baseline="0" dirty="0">
                <a:latin typeface="MinionPro-It"/>
              </a:rPr>
              <a:t>N </a:t>
            </a:r>
            <a:r>
              <a:rPr lang="en-US" sz="1800" b="0" i="0" u="none" strike="noStrike" baseline="0" dirty="0">
                <a:latin typeface="MinionPro-Regular"/>
              </a:rPr>
              <a:t>times (in the paper, </a:t>
            </a:r>
            <a:r>
              <a:rPr lang="en-US" sz="1800" b="0" i="1" u="none" strike="noStrike" baseline="0" dirty="0">
                <a:latin typeface="MinionPro-It"/>
              </a:rPr>
              <a:t>N </a:t>
            </a:r>
            <a:r>
              <a:rPr lang="en-US" sz="1800" b="0" i="0" u="none" strike="noStrike" baseline="0" dirty="0">
                <a:latin typeface="MinionPro-Regular"/>
              </a:rPr>
              <a:t>= 6).</a:t>
            </a:r>
          </a:p>
          <a:p>
            <a:pPr algn="l"/>
            <a:endParaRPr lang="en-US" sz="1800" b="0" i="0" u="none" strike="noStrike" baseline="0" dirty="0">
              <a:latin typeface="MinionPro-Regular"/>
            </a:endParaRPr>
          </a:p>
          <a:p>
            <a:pPr algn="l"/>
            <a:r>
              <a:rPr lang="en-US" sz="1800" b="0" i="0" u="none" strike="noStrike" baseline="0" dirty="0">
                <a:latin typeface="MinionPro-Regular"/>
              </a:rPr>
              <a:t>The righthand part is the decoder. During training, it takes the target sentence as input (also represented as a sequence of word IDs), shifted one time step to the right (i.e., a start-of-sequence token is inserted at the beginning). It also receives the outputs of the encoder (i.e., the arrows coming from the left side). Note that the top part of the decoder is also stacked </a:t>
            </a:r>
            <a:r>
              <a:rPr lang="en-US" sz="1800" b="0" i="1" u="none" strike="noStrike" baseline="0" dirty="0">
                <a:latin typeface="MinionPro-It"/>
              </a:rPr>
              <a:t>N </a:t>
            </a:r>
            <a:r>
              <a:rPr lang="en-US" sz="1800" b="0" i="0" u="none" strike="noStrike" baseline="0" dirty="0">
                <a:latin typeface="MinionPro-Regular"/>
              </a:rPr>
              <a:t>times, and the encoder stack’s final outputs are fed to the decoder at each of these </a:t>
            </a:r>
            <a:r>
              <a:rPr lang="en-US" sz="1800" b="0" i="1" u="none" strike="noStrike" baseline="0" dirty="0">
                <a:latin typeface="MinionPro-It"/>
              </a:rPr>
              <a:t>N </a:t>
            </a:r>
            <a:r>
              <a:rPr lang="en-US" sz="1800" b="0" i="0" u="none" strike="noStrike" baseline="0" dirty="0">
                <a:latin typeface="MinionPro-Regular"/>
              </a:rPr>
              <a:t>levels. Just like earlier, the decoder outputs a probability for each possible next word, at each time step (its output shape is [</a:t>
            </a:r>
            <a:r>
              <a:rPr lang="en-US" sz="1800" b="0" i="1" u="none" strike="noStrike" baseline="0" dirty="0">
                <a:latin typeface="MinionPro-It"/>
              </a:rPr>
              <a:t>batch size</a:t>
            </a:r>
            <a:r>
              <a:rPr lang="en-US" sz="1800" b="0" i="0" u="none" strike="noStrike" baseline="0" dirty="0">
                <a:latin typeface="MinionPro-Regular"/>
              </a:rPr>
              <a:t>, </a:t>
            </a:r>
            <a:r>
              <a:rPr lang="en-US" sz="1800" b="0" i="1" u="none" strike="noStrike" baseline="0" dirty="0">
                <a:latin typeface="MinionPro-It"/>
              </a:rPr>
              <a:t>max output sentence length</a:t>
            </a:r>
            <a:r>
              <a:rPr lang="en-US" sz="1800" b="0" i="0" u="none" strike="noStrike" baseline="0" dirty="0">
                <a:latin typeface="MinionPro-Regular"/>
              </a:rPr>
              <a:t>, </a:t>
            </a:r>
            <a:r>
              <a:rPr lang="en-US" sz="1800" b="0" i="1" u="none" strike="noStrike" baseline="0" dirty="0">
                <a:latin typeface="MinionPro-It"/>
              </a:rPr>
              <a:t>vocabulary length</a:t>
            </a:r>
            <a:r>
              <a:rPr lang="en-US" sz="1800" b="0" i="0" u="none" strike="noStrike" baseline="0" dirty="0">
                <a:latin typeface="MinionPro-Regular"/>
              </a:rPr>
              <a:t>]).</a:t>
            </a:r>
            <a:endParaRPr lang="en-US" dirty="0"/>
          </a:p>
        </p:txBody>
      </p:sp>
      <p:sp>
        <p:nvSpPr>
          <p:cNvPr id="4" name="Slide Number Placeholder 3"/>
          <p:cNvSpPr>
            <a:spLocks noGrp="1"/>
          </p:cNvSpPr>
          <p:nvPr>
            <p:ph type="sldNum" sz="quarter" idx="5"/>
          </p:nvPr>
        </p:nvSpPr>
        <p:spPr/>
        <p:txBody>
          <a:bodyPr/>
          <a:lstStyle/>
          <a:p>
            <a:fld id="{9CF2F013-C680-4F1D-A725-B09F536C38BD}" type="slidenum">
              <a:rPr lang="en-US" smtClean="0"/>
              <a:t>31</a:t>
            </a:fld>
            <a:endParaRPr lang="en-US"/>
          </a:p>
        </p:txBody>
      </p:sp>
    </p:spTree>
    <p:extLst>
      <p:ext uri="{BB962C8B-B14F-4D97-AF65-F5344CB8AC3E}">
        <p14:creationId xmlns:p14="http://schemas.microsoft.com/office/powerpoint/2010/main" val="31025023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Source : </a:t>
            </a:r>
            <a:r>
              <a:rPr lang="en-US" b="1" i="0" dirty="0">
                <a:solidFill>
                  <a:srgbClr val="000000"/>
                </a:solidFill>
                <a:effectLst/>
                <a:latin typeface="Arial" panose="020B0604020202020204" pitchFamily="34" charset="0"/>
              </a:rPr>
              <a:t>Water Quality Prediction in the Luan River Based on 1-DRCNN and </a:t>
            </a:r>
            <a:r>
              <a:rPr lang="en-US" b="1" i="0" dirty="0" err="1">
                <a:solidFill>
                  <a:srgbClr val="000000"/>
                </a:solidFill>
                <a:effectLst/>
                <a:latin typeface="Arial" panose="020B0604020202020204" pitchFamily="34" charset="0"/>
              </a:rPr>
              <a:t>BiGRU</a:t>
            </a:r>
            <a:r>
              <a:rPr lang="en-US" b="1" i="0" dirty="0">
                <a:solidFill>
                  <a:srgbClr val="000000"/>
                </a:solidFill>
                <a:effectLst/>
                <a:latin typeface="Arial" panose="020B0604020202020204" pitchFamily="34" charset="0"/>
              </a:rPr>
              <a:t> Hybrid Neural Network Model</a:t>
            </a:r>
          </a:p>
          <a:p>
            <a:endParaRPr lang="en-US" dirty="0"/>
          </a:p>
        </p:txBody>
      </p:sp>
      <p:sp>
        <p:nvSpPr>
          <p:cNvPr id="4" name="Slide Number Placeholder 3"/>
          <p:cNvSpPr>
            <a:spLocks noGrp="1"/>
          </p:cNvSpPr>
          <p:nvPr>
            <p:ph type="sldNum" sz="quarter" idx="5"/>
          </p:nvPr>
        </p:nvSpPr>
        <p:spPr/>
        <p:txBody>
          <a:bodyPr/>
          <a:lstStyle/>
          <a:p>
            <a:fld id="{9CF2F013-C680-4F1D-A725-B09F536C38BD}" type="slidenum">
              <a:rPr lang="en-US" smtClean="0"/>
              <a:t>32</a:t>
            </a:fld>
            <a:endParaRPr lang="en-US"/>
          </a:p>
        </p:txBody>
      </p:sp>
    </p:spTree>
    <p:extLst>
      <p:ext uri="{BB962C8B-B14F-4D97-AF65-F5344CB8AC3E}">
        <p14:creationId xmlns:p14="http://schemas.microsoft.com/office/powerpoint/2010/main" val="2939073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VOTE: How many weights in the first layer if we have to process two sequences of 10 steps? 20 steps?</a:t>
            </a:r>
          </a:p>
          <a:p>
            <a:endParaRPr lang="en-US" dirty="0"/>
          </a:p>
        </p:txBody>
      </p:sp>
      <p:sp>
        <p:nvSpPr>
          <p:cNvPr id="4" name="Slide Number Placeholder 3"/>
          <p:cNvSpPr>
            <a:spLocks noGrp="1"/>
          </p:cNvSpPr>
          <p:nvPr>
            <p:ph type="sldNum" sz="quarter" idx="5"/>
          </p:nvPr>
        </p:nvSpPr>
        <p:spPr/>
        <p:txBody>
          <a:bodyPr/>
          <a:lstStyle/>
          <a:p>
            <a:fld id="{9CF2F013-C680-4F1D-A725-B09F536C38BD}" type="slidenum">
              <a:rPr lang="en-US" smtClean="0"/>
              <a:t>33</a:t>
            </a:fld>
            <a:endParaRPr lang="en-US"/>
          </a:p>
        </p:txBody>
      </p:sp>
    </p:spTree>
    <p:extLst>
      <p:ext uri="{BB962C8B-B14F-4D97-AF65-F5344CB8AC3E}">
        <p14:creationId xmlns:p14="http://schemas.microsoft.com/office/powerpoint/2010/main" val="40287188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F2F013-C680-4F1D-A725-B09F536C38BD}" type="slidenum">
              <a:rPr lang="en-US" smtClean="0"/>
              <a:t>34</a:t>
            </a:fld>
            <a:endParaRPr lang="en-US"/>
          </a:p>
        </p:txBody>
      </p:sp>
    </p:spTree>
    <p:extLst>
      <p:ext uri="{BB962C8B-B14F-4D97-AF65-F5344CB8AC3E}">
        <p14:creationId xmlns:p14="http://schemas.microsoft.com/office/powerpoint/2010/main" val="38437258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Questions?</a:t>
            </a:r>
          </a:p>
          <a:p>
            <a:r>
              <a:rPr lang="en-US" dirty="0"/>
              <a:t>Not graded</a:t>
            </a:r>
          </a:p>
        </p:txBody>
      </p:sp>
      <p:sp>
        <p:nvSpPr>
          <p:cNvPr id="4" name="Slide Number Placeholder 3"/>
          <p:cNvSpPr>
            <a:spLocks noGrp="1"/>
          </p:cNvSpPr>
          <p:nvPr>
            <p:ph type="sldNum" sz="quarter" idx="5"/>
          </p:nvPr>
        </p:nvSpPr>
        <p:spPr/>
        <p:txBody>
          <a:bodyPr/>
          <a:lstStyle/>
          <a:p>
            <a:fld id="{9CF2F013-C680-4F1D-A725-B09F536C38BD}" type="slidenum">
              <a:rPr lang="en-US" smtClean="0"/>
              <a:t>37</a:t>
            </a:fld>
            <a:endParaRPr lang="en-US"/>
          </a:p>
        </p:txBody>
      </p:sp>
    </p:spTree>
    <p:extLst>
      <p:ext uri="{BB962C8B-B14F-4D97-AF65-F5344CB8AC3E}">
        <p14:creationId xmlns:p14="http://schemas.microsoft.com/office/powerpoint/2010/main" val="14827988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Questions?</a:t>
            </a:r>
          </a:p>
          <a:p>
            <a:r>
              <a:rPr lang="en-US" dirty="0"/>
              <a:t>Not graded</a:t>
            </a:r>
          </a:p>
        </p:txBody>
      </p:sp>
      <p:sp>
        <p:nvSpPr>
          <p:cNvPr id="4" name="Slide Number Placeholder 3"/>
          <p:cNvSpPr>
            <a:spLocks noGrp="1"/>
          </p:cNvSpPr>
          <p:nvPr>
            <p:ph type="sldNum" sz="quarter" idx="5"/>
          </p:nvPr>
        </p:nvSpPr>
        <p:spPr/>
        <p:txBody>
          <a:bodyPr/>
          <a:lstStyle/>
          <a:p>
            <a:fld id="{9CF2F013-C680-4F1D-A725-B09F536C38BD}" type="slidenum">
              <a:rPr lang="en-US" smtClean="0"/>
              <a:t>2</a:t>
            </a:fld>
            <a:endParaRPr lang="en-US"/>
          </a:p>
        </p:txBody>
      </p:sp>
    </p:spTree>
    <p:extLst>
      <p:ext uri="{BB962C8B-B14F-4D97-AF65-F5344CB8AC3E}">
        <p14:creationId xmlns:p14="http://schemas.microsoft.com/office/powerpoint/2010/main" val="4262710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F2F013-C680-4F1D-A725-B09F536C38BD}" type="slidenum">
              <a:rPr lang="en-US" smtClean="0"/>
              <a:t>4</a:t>
            </a:fld>
            <a:endParaRPr lang="en-US"/>
          </a:p>
        </p:txBody>
      </p:sp>
    </p:spTree>
    <p:extLst>
      <p:ext uri="{BB962C8B-B14F-4D97-AF65-F5344CB8AC3E}">
        <p14:creationId xmlns:p14="http://schemas.microsoft.com/office/powerpoint/2010/main" val="36985052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layer = similar to logistic regression </a:t>
            </a:r>
          </a:p>
          <a:p>
            <a:r>
              <a:rPr lang="en-US" dirty="0"/>
              <a:t>2 layers = shallow neural network</a:t>
            </a:r>
          </a:p>
          <a:p>
            <a:r>
              <a:rPr lang="en-US" dirty="0"/>
              <a:t>Deep learning = 3 layers and above</a:t>
            </a:r>
          </a:p>
          <a:p>
            <a:r>
              <a:rPr lang="en-US" dirty="0"/>
              <a:t>VOTE: How many weights in the first layer if we have to process two sequences of 10 steps? 20 steps?</a:t>
            </a:r>
          </a:p>
        </p:txBody>
      </p:sp>
      <p:sp>
        <p:nvSpPr>
          <p:cNvPr id="4" name="Slide Number Placeholder 3"/>
          <p:cNvSpPr>
            <a:spLocks noGrp="1"/>
          </p:cNvSpPr>
          <p:nvPr>
            <p:ph type="sldNum" sz="quarter" idx="5"/>
          </p:nvPr>
        </p:nvSpPr>
        <p:spPr/>
        <p:txBody>
          <a:bodyPr/>
          <a:lstStyle/>
          <a:p>
            <a:fld id="{9CF2F013-C680-4F1D-A725-B09F536C38BD}" type="slidenum">
              <a:rPr lang="en-US" smtClean="0"/>
              <a:t>8</a:t>
            </a:fld>
            <a:endParaRPr lang="en-US"/>
          </a:p>
        </p:txBody>
      </p:sp>
    </p:spTree>
    <p:extLst>
      <p:ext uri="{BB962C8B-B14F-4D97-AF65-F5344CB8AC3E}">
        <p14:creationId xmlns:p14="http://schemas.microsoft.com/office/powerpoint/2010/main" val="23132105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F2F013-C680-4F1D-A725-B09F536C38BD}" type="slidenum">
              <a:rPr lang="en-US" smtClean="0"/>
              <a:t>14</a:t>
            </a:fld>
            <a:endParaRPr lang="en-US"/>
          </a:p>
        </p:txBody>
      </p:sp>
    </p:spTree>
    <p:extLst>
      <p:ext uri="{BB962C8B-B14F-4D97-AF65-F5344CB8AC3E}">
        <p14:creationId xmlns:p14="http://schemas.microsoft.com/office/powerpoint/2010/main" val="4250334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02122"/>
                </a:solidFill>
                <a:effectLst/>
                <a:latin typeface="Arial" panose="020B0604020202020204" pitchFamily="34" charset="0"/>
              </a:rPr>
              <a:t>NLP is a subfield of </a:t>
            </a:r>
            <a:r>
              <a:rPr lang="en-US" b="0" i="0" u="none" strike="noStrike" dirty="0">
                <a:solidFill>
                  <a:srgbClr val="0645AD"/>
                </a:solidFill>
                <a:effectLst/>
                <a:latin typeface="Arial" panose="020B0604020202020204" pitchFamily="34" charset="0"/>
                <a:hlinkClick r:id="rId3" tooltip="Linguistics"/>
              </a:rPr>
              <a:t>linguistics</a:t>
            </a:r>
            <a:r>
              <a:rPr lang="en-US" b="0" i="0" dirty="0">
                <a:solidFill>
                  <a:srgbClr val="202122"/>
                </a:solidFill>
                <a:effectLst/>
                <a:latin typeface="Arial" panose="020B0604020202020204" pitchFamily="34" charset="0"/>
              </a:rPr>
              <a:t>, </a:t>
            </a:r>
            <a:r>
              <a:rPr lang="en-US" b="0" i="0" u="none" strike="noStrike" dirty="0">
                <a:solidFill>
                  <a:srgbClr val="0645AD"/>
                </a:solidFill>
                <a:effectLst/>
                <a:latin typeface="Arial" panose="020B0604020202020204" pitchFamily="34" charset="0"/>
                <a:hlinkClick r:id="rId4" tooltip="Computer science"/>
              </a:rPr>
              <a:t>computer science</a:t>
            </a:r>
            <a:r>
              <a:rPr lang="en-US" b="0" i="0" dirty="0">
                <a:solidFill>
                  <a:srgbClr val="202122"/>
                </a:solidFill>
                <a:effectLst/>
                <a:latin typeface="Arial" panose="020B0604020202020204" pitchFamily="34" charset="0"/>
              </a:rPr>
              <a:t>, and </a:t>
            </a:r>
            <a:r>
              <a:rPr lang="en-US" b="0" i="0" u="none" strike="noStrike" dirty="0">
                <a:solidFill>
                  <a:srgbClr val="0645AD"/>
                </a:solidFill>
                <a:effectLst/>
                <a:latin typeface="Arial" panose="020B0604020202020204" pitchFamily="34" charset="0"/>
                <a:hlinkClick r:id="rId5" tooltip="Artificial intelligence"/>
              </a:rPr>
              <a:t>artificial intelligence</a:t>
            </a:r>
            <a:r>
              <a:rPr lang="en-US" b="0" i="0" dirty="0">
                <a:solidFill>
                  <a:srgbClr val="202122"/>
                </a:solidFill>
                <a:effectLst/>
                <a:latin typeface="Arial" panose="020B0604020202020204" pitchFamily="34" charset="0"/>
              </a:rPr>
              <a:t> concerned with the interactions between computers and human language, in particular how to program computers to process and analyze large amounts of </a:t>
            </a:r>
            <a:r>
              <a:rPr lang="en-US" b="0" i="0" u="none" strike="noStrike" dirty="0">
                <a:solidFill>
                  <a:srgbClr val="0645AD"/>
                </a:solidFill>
                <a:effectLst/>
                <a:latin typeface="Arial" panose="020B0604020202020204" pitchFamily="34" charset="0"/>
                <a:hlinkClick r:id="rId6" tooltip="Natural language"/>
              </a:rPr>
              <a:t>natural language</a:t>
            </a:r>
            <a:r>
              <a:rPr lang="en-US" b="0" i="0" dirty="0">
                <a:solidFill>
                  <a:srgbClr val="202122"/>
                </a:solidFill>
                <a:effectLst/>
                <a:latin typeface="Arial" panose="020B0604020202020204" pitchFamily="34" charset="0"/>
              </a:rPr>
              <a:t> data. (Wikipedia)</a:t>
            </a:r>
          </a:p>
          <a:p>
            <a:endParaRPr lang="en-US" b="0" i="0" dirty="0">
              <a:solidFill>
                <a:srgbClr val="202122"/>
              </a:solidFill>
              <a:effectLst/>
              <a:latin typeface="Arial" panose="020B0604020202020204" pitchFamily="34" charset="0"/>
            </a:endParaRPr>
          </a:p>
          <a:p>
            <a:pPr algn="l"/>
            <a:r>
              <a:rPr lang="en-US" sz="1800" b="0" i="0" u="none" strike="noStrike" baseline="0" dirty="0">
                <a:latin typeface="MinionPro-Regular"/>
              </a:rPr>
              <a:t>Batching is harder, but it is not impossible. For example, we could chop Shakespeare’s</a:t>
            </a:r>
          </a:p>
          <a:p>
            <a:pPr algn="l"/>
            <a:r>
              <a:rPr lang="en-US" sz="1800" b="0" i="0" u="none" strike="noStrike" baseline="0" dirty="0">
                <a:latin typeface="MinionPro-Regular"/>
              </a:rPr>
              <a:t>text into 32 texts of equal length, create one dataset of consecutive input sequences</a:t>
            </a:r>
          </a:p>
          <a:p>
            <a:pPr algn="l"/>
            <a:r>
              <a:rPr lang="en-US" sz="1800" b="0" i="0" u="none" strike="noStrike" baseline="0" dirty="0">
                <a:latin typeface="MinionPro-Regular"/>
              </a:rPr>
              <a:t>for each of them, and finally use </a:t>
            </a:r>
            <a:r>
              <a:rPr lang="en-US" sz="1800" b="0" i="0" u="none" strike="noStrike" baseline="0" dirty="0">
                <a:latin typeface="UbuntuMono-Regular"/>
              </a:rPr>
              <a:t>tf.data.Dataset.zip(datasets).map(lambda</a:t>
            </a:r>
          </a:p>
          <a:p>
            <a:pPr algn="l"/>
            <a:r>
              <a:rPr lang="en-US" sz="1800" b="0" i="0" u="none" strike="noStrike" baseline="0" dirty="0">
                <a:latin typeface="UbuntuMono-Regular"/>
              </a:rPr>
              <a:t>*windows: </a:t>
            </a:r>
            <a:r>
              <a:rPr lang="en-US" sz="1800" b="0" i="0" u="none" strike="noStrike" baseline="0" dirty="0" err="1">
                <a:latin typeface="UbuntuMono-Regular"/>
              </a:rPr>
              <a:t>tf.stack</a:t>
            </a:r>
            <a:r>
              <a:rPr lang="en-US" sz="1800" b="0" i="0" u="none" strike="noStrike" baseline="0" dirty="0">
                <a:latin typeface="UbuntuMono-Regular"/>
              </a:rPr>
              <a:t>(windows)) </a:t>
            </a:r>
            <a:r>
              <a:rPr lang="en-US" sz="1800" b="0" i="0" u="none" strike="noStrike" baseline="0" dirty="0">
                <a:latin typeface="MinionPro-Regular"/>
              </a:rPr>
              <a:t>to create proper consecutive batches, where the </a:t>
            </a:r>
            <a:r>
              <a:rPr lang="en-US" sz="1800" b="0" i="1" u="none" strike="noStrike" baseline="0" dirty="0">
                <a:latin typeface="MinionPro-It"/>
              </a:rPr>
              <a:t>n</a:t>
            </a:r>
            <a:r>
              <a:rPr lang="en-US" sz="1800" b="0" i="0" u="none" strike="noStrike" baseline="0" dirty="0">
                <a:latin typeface="MinionPro-Regular"/>
              </a:rPr>
              <a:t>th</a:t>
            </a:r>
          </a:p>
          <a:p>
            <a:pPr algn="l"/>
            <a:r>
              <a:rPr lang="en-US" sz="1800" b="0" i="0" u="none" strike="noStrike" baseline="0" dirty="0">
                <a:latin typeface="MinionPro-Regular"/>
              </a:rPr>
              <a:t>input sequence in a batch starts off exactly where the </a:t>
            </a:r>
            <a:r>
              <a:rPr lang="en-US" sz="1800" b="0" i="1" u="none" strike="noStrike" baseline="0" dirty="0">
                <a:latin typeface="MinionPro-It"/>
              </a:rPr>
              <a:t>n</a:t>
            </a:r>
            <a:r>
              <a:rPr lang="en-US" sz="1800" b="0" i="0" u="none" strike="noStrike" baseline="0" dirty="0">
                <a:latin typeface="MinionPro-Regular"/>
              </a:rPr>
              <a:t>th input sequence ended in the</a:t>
            </a:r>
          </a:p>
          <a:p>
            <a:pPr algn="l"/>
            <a:r>
              <a:rPr lang="en-US" sz="1800" b="0" i="0" u="none" strike="noStrike" baseline="0" dirty="0">
                <a:latin typeface="MinionPro-Regular"/>
              </a:rPr>
              <a:t>previous batch (see the notebook for the full code).</a:t>
            </a:r>
            <a:endParaRPr lang="en-US" dirty="0"/>
          </a:p>
        </p:txBody>
      </p:sp>
      <p:sp>
        <p:nvSpPr>
          <p:cNvPr id="4" name="Slide Number Placeholder 3"/>
          <p:cNvSpPr>
            <a:spLocks noGrp="1"/>
          </p:cNvSpPr>
          <p:nvPr>
            <p:ph type="sldNum" sz="quarter" idx="5"/>
          </p:nvPr>
        </p:nvSpPr>
        <p:spPr/>
        <p:txBody>
          <a:bodyPr/>
          <a:lstStyle/>
          <a:p>
            <a:fld id="{9CF2F013-C680-4F1D-A725-B09F536C38BD}" type="slidenum">
              <a:rPr lang="en-US" smtClean="0"/>
              <a:t>16</a:t>
            </a:fld>
            <a:endParaRPr lang="en-US"/>
          </a:p>
        </p:txBody>
      </p:sp>
    </p:spTree>
    <p:extLst>
      <p:ext uri="{BB962C8B-B14F-4D97-AF65-F5344CB8AC3E}">
        <p14:creationId xmlns:p14="http://schemas.microsoft.com/office/powerpoint/2010/main" val="39209434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solidFill>
                  <a:srgbClr val="000000"/>
                </a:solidFill>
                <a:latin typeface="MinionPro-Regular"/>
              </a:rPr>
              <a:t>At each step, the decoder outputs a score for each word in the output vocabulary (i.e., French), and then the </a:t>
            </a:r>
            <a:r>
              <a:rPr lang="en-US" sz="1800" b="0" i="0" u="none" strike="noStrike" baseline="0" dirty="0" err="1">
                <a:solidFill>
                  <a:srgbClr val="000000"/>
                </a:solidFill>
                <a:latin typeface="MinionPro-Regular"/>
              </a:rPr>
              <a:t>softmax</a:t>
            </a:r>
            <a:r>
              <a:rPr lang="en-US" sz="1800" b="0" i="0" u="none" strike="noStrike" baseline="0" dirty="0">
                <a:solidFill>
                  <a:srgbClr val="000000"/>
                </a:solidFill>
                <a:latin typeface="MinionPro-Regular"/>
              </a:rPr>
              <a:t> layer turns these scores into probabilities. For example,</a:t>
            </a:r>
          </a:p>
          <a:p>
            <a:pPr algn="l"/>
            <a:r>
              <a:rPr lang="en-US" sz="1800" b="0" i="0" u="none" strike="noStrike" baseline="0" dirty="0">
                <a:solidFill>
                  <a:srgbClr val="000000"/>
                </a:solidFill>
                <a:latin typeface="MinionPro-Regular"/>
              </a:rPr>
              <a:t>at the first step the word “Je” may have a probability of 20%, “Tu” may have a probability of 1%, and so on. The word with the highest probability is output. This is</a:t>
            </a:r>
          </a:p>
          <a:p>
            <a:pPr algn="l"/>
            <a:r>
              <a:rPr lang="en-US" sz="1800" b="0" i="0" u="none" strike="noStrike" baseline="0" dirty="0">
                <a:solidFill>
                  <a:srgbClr val="000000"/>
                </a:solidFill>
                <a:latin typeface="MinionPro-Regular"/>
              </a:rPr>
              <a:t>very much like a regular classification task, so you can train the model using the </a:t>
            </a:r>
            <a:r>
              <a:rPr lang="en-US" sz="1800" b="0" i="0" u="none" strike="noStrike" baseline="0" dirty="0">
                <a:solidFill>
                  <a:srgbClr val="000000"/>
                </a:solidFill>
                <a:latin typeface="UbuntuMono-Regular"/>
              </a:rPr>
              <a:t>"</a:t>
            </a:r>
            <a:r>
              <a:rPr lang="en-US" sz="1800" b="0" i="0" u="none" strike="noStrike" baseline="0" dirty="0" err="1">
                <a:solidFill>
                  <a:srgbClr val="000000"/>
                </a:solidFill>
                <a:latin typeface="UbuntuMono-Regular"/>
              </a:rPr>
              <a:t>sparse_categorical_crossentropy</a:t>
            </a:r>
            <a:r>
              <a:rPr lang="en-US" sz="1800" b="0" i="0" u="none" strike="noStrike" baseline="0" dirty="0">
                <a:solidFill>
                  <a:srgbClr val="000000"/>
                </a:solidFill>
                <a:latin typeface="UbuntuMono-Regular"/>
              </a:rPr>
              <a:t>" </a:t>
            </a:r>
            <a:r>
              <a:rPr lang="en-US" sz="1800" b="0" i="0" u="none" strike="noStrike" baseline="0" dirty="0">
                <a:solidFill>
                  <a:srgbClr val="000000"/>
                </a:solidFill>
                <a:latin typeface="MinionPro-Regular"/>
              </a:rPr>
              <a:t>loss, much like we did in the Char-RNN model.</a:t>
            </a:r>
          </a:p>
          <a:p>
            <a:pPr algn="l"/>
            <a:r>
              <a:rPr lang="en-US" sz="1800" b="0" i="0" u="none" strike="noStrike" baseline="0" dirty="0">
                <a:solidFill>
                  <a:srgbClr val="000000"/>
                </a:solidFill>
                <a:latin typeface="MinionPro-Regular"/>
              </a:rPr>
              <a:t>Note that at inference time (after training), you will not have the target sentence to feed to the decoder. Instead, simply feed the decoder the word that it output at the</a:t>
            </a:r>
          </a:p>
          <a:p>
            <a:pPr algn="l"/>
            <a:r>
              <a:rPr lang="en-US" sz="1800" b="0" i="0" u="none" strike="noStrike" baseline="0" dirty="0">
                <a:solidFill>
                  <a:srgbClr val="000000"/>
                </a:solidFill>
                <a:latin typeface="MinionPro-Regular"/>
              </a:rPr>
              <a:t>previous step, as shown in </a:t>
            </a:r>
            <a:r>
              <a:rPr lang="en-US" sz="1800" b="0" i="0" u="none" strike="noStrike" baseline="0" dirty="0">
                <a:solidFill>
                  <a:srgbClr val="9A0000"/>
                </a:solidFill>
                <a:latin typeface="MinionPro-Regular"/>
              </a:rPr>
              <a:t>Figure 16-4 </a:t>
            </a:r>
            <a:r>
              <a:rPr lang="en-US" sz="1800" b="0" i="0" u="none" strike="noStrike" baseline="0" dirty="0">
                <a:solidFill>
                  <a:srgbClr val="000000"/>
                </a:solidFill>
                <a:latin typeface="MinionPro-Regular"/>
              </a:rPr>
              <a:t>(this will require an embedding lookup that is not shown in the diagram).</a:t>
            </a:r>
            <a:endParaRPr lang="en-US" dirty="0"/>
          </a:p>
        </p:txBody>
      </p:sp>
      <p:sp>
        <p:nvSpPr>
          <p:cNvPr id="4" name="Slide Number Placeholder 3"/>
          <p:cNvSpPr>
            <a:spLocks noGrp="1"/>
          </p:cNvSpPr>
          <p:nvPr>
            <p:ph type="sldNum" sz="quarter" idx="5"/>
          </p:nvPr>
        </p:nvSpPr>
        <p:spPr/>
        <p:txBody>
          <a:bodyPr/>
          <a:lstStyle/>
          <a:p>
            <a:fld id="{9CF2F013-C680-4F1D-A725-B09F536C38BD}" type="slidenum">
              <a:rPr lang="en-US" smtClean="0"/>
              <a:t>18</a:t>
            </a:fld>
            <a:endParaRPr lang="en-US"/>
          </a:p>
        </p:txBody>
      </p:sp>
    </p:spTree>
    <p:extLst>
      <p:ext uri="{BB962C8B-B14F-4D97-AF65-F5344CB8AC3E}">
        <p14:creationId xmlns:p14="http://schemas.microsoft.com/office/powerpoint/2010/main" val="29069395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Know at least three algorithms to process time-series</a:t>
            </a:r>
          </a:p>
          <a:p>
            <a:r>
              <a:rPr lang="en-US" dirty="0"/>
              <a:t>Unstable gradient problem = Decrease LR, use saturating activation </a:t>
            </a:r>
            <a:r>
              <a:rPr lang="en-US" dirty="0" err="1"/>
              <a:t>fx</a:t>
            </a:r>
            <a:r>
              <a:rPr lang="en-US" dirty="0"/>
              <a:t>, clip gradients, layer normalization, dropout</a:t>
            </a:r>
          </a:p>
          <a:p>
            <a:r>
              <a:rPr lang="en-US" dirty="0"/>
              <a:t>VOTE: How many weights in the first layer if we have to process two sequences of 10 steps? 20 steps?</a:t>
            </a:r>
          </a:p>
        </p:txBody>
      </p:sp>
      <p:sp>
        <p:nvSpPr>
          <p:cNvPr id="4" name="Slide Number Placeholder 3"/>
          <p:cNvSpPr>
            <a:spLocks noGrp="1"/>
          </p:cNvSpPr>
          <p:nvPr>
            <p:ph type="sldNum" sz="quarter" idx="5"/>
          </p:nvPr>
        </p:nvSpPr>
        <p:spPr/>
        <p:txBody>
          <a:bodyPr/>
          <a:lstStyle/>
          <a:p>
            <a:fld id="{9CF2F013-C680-4F1D-A725-B09F536C38BD}" type="slidenum">
              <a:rPr lang="en-US" smtClean="0"/>
              <a:t>20</a:t>
            </a:fld>
            <a:endParaRPr lang="en-US"/>
          </a:p>
        </p:txBody>
      </p:sp>
    </p:spTree>
    <p:extLst>
      <p:ext uri="{BB962C8B-B14F-4D97-AF65-F5344CB8AC3E}">
        <p14:creationId xmlns:p14="http://schemas.microsoft.com/office/powerpoint/2010/main" val="38887247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Question: How the LSTM choose which information to keep, to remember and which information are not useful or irrelevant ? </a:t>
            </a:r>
            <a:br>
              <a:rPr lang="en-US" sz="1200" dirty="0"/>
            </a:br>
            <a:r>
              <a:rPr lang="en-US" sz="1200" dirty="0"/>
              <a:t>Question: How do LSTM cells </a:t>
            </a:r>
            <a:r>
              <a:rPr lang="en-US" sz="1200" dirty="0" err="1"/>
              <a:t>recognise</a:t>
            </a:r>
            <a:r>
              <a:rPr lang="en-US" sz="1200" dirty="0"/>
              <a:t> what </a:t>
            </a:r>
            <a:r>
              <a:rPr lang="en-US" sz="1200" dirty="0" err="1"/>
              <a:t>informations</a:t>
            </a:r>
            <a:r>
              <a:rPr lang="en-US" sz="1200" dirty="0"/>
              <a:t> must be passed on to the long-term state? </a:t>
            </a:r>
          </a:p>
          <a:p>
            <a:endParaRPr lang="en-US" dirty="0"/>
          </a:p>
        </p:txBody>
      </p:sp>
      <p:sp>
        <p:nvSpPr>
          <p:cNvPr id="4" name="Slide Number Placeholder 3"/>
          <p:cNvSpPr>
            <a:spLocks noGrp="1"/>
          </p:cNvSpPr>
          <p:nvPr>
            <p:ph type="sldNum" sz="quarter" idx="5"/>
          </p:nvPr>
        </p:nvSpPr>
        <p:spPr/>
        <p:txBody>
          <a:bodyPr/>
          <a:lstStyle/>
          <a:p>
            <a:fld id="{9CF2F013-C680-4F1D-A725-B09F536C38BD}" type="slidenum">
              <a:rPr lang="en-US" smtClean="0"/>
              <a:t>21</a:t>
            </a:fld>
            <a:endParaRPr lang="en-US"/>
          </a:p>
        </p:txBody>
      </p:sp>
    </p:spTree>
    <p:extLst>
      <p:ext uri="{BB962C8B-B14F-4D97-AF65-F5344CB8AC3E}">
        <p14:creationId xmlns:p14="http://schemas.microsoft.com/office/powerpoint/2010/main" val="4434398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122363"/>
            <a:ext cx="10363200" cy="2387600"/>
          </a:xfrm>
        </p:spPr>
        <p:txBody>
          <a:bodyPr anchor="b"/>
          <a:lstStyle>
            <a:lvl1pPr algn="ctr">
              <a:defRPr sz="6000">
                <a:latin typeface="CMU Sans Serif" panose="02000603000000000000" pitchFamily="2" charset="0"/>
                <a:ea typeface="CMU Sans Serif" panose="02000603000000000000" pitchFamily="2" charset="0"/>
                <a:cs typeface="CMU Sans Serif" panose="02000603000000000000" pitchFamily="2" charset="0"/>
              </a:defRPr>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atin typeface="CMU Sans Serif" panose="02000603000000000000" pitchFamily="2" charset="0"/>
                <a:ea typeface="CMU Sans Serif" panose="02000603000000000000" pitchFamily="2" charset="0"/>
                <a:cs typeface="CMU Sans Serif" panose="02000603000000000000"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latin typeface="CMU Sans Serif" panose="02000603000000000000" pitchFamily="2" charset="0"/>
                <a:ea typeface="CMU Sans Serif" panose="02000603000000000000" pitchFamily="2" charset="0"/>
                <a:cs typeface="CMU Sans Serif" panose="02000603000000000000" pitchFamily="2" charset="0"/>
              </a:defRPr>
            </a:lvl1pPr>
          </a:lstStyle>
          <a:p>
            <a:fld id="{9709A697-9556-4636-ADD7-C14036D27B5A}" type="datetime1">
              <a:rPr lang="en-US" smtClean="0"/>
              <a:t>11/7/2023</a:t>
            </a:fld>
            <a:endParaRPr lang="en-US" dirty="0"/>
          </a:p>
        </p:txBody>
      </p:sp>
      <p:sp>
        <p:nvSpPr>
          <p:cNvPr id="5" name="Footer Placeholder 4"/>
          <p:cNvSpPr>
            <a:spLocks noGrp="1"/>
          </p:cNvSpPr>
          <p:nvPr>
            <p:ph type="ftr" sz="quarter" idx="11"/>
          </p:nvPr>
        </p:nvSpPr>
        <p:spPr/>
        <p:txBody>
          <a:bodyPr/>
          <a:lstStyle>
            <a:lvl1pPr>
              <a:defRPr>
                <a:latin typeface="CMU Sans Serif" panose="02000603000000000000" pitchFamily="2" charset="0"/>
                <a:ea typeface="CMU Sans Serif" panose="02000603000000000000" pitchFamily="2" charset="0"/>
                <a:cs typeface="CMU Sans Serif" panose="02000603000000000000" pitchFamily="2" charset="0"/>
              </a:defRPr>
            </a:lvl1pPr>
          </a:lstStyle>
          <a:p>
            <a:endParaRPr lang="en-US" dirty="0"/>
          </a:p>
        </p:txBody>
      </p:sp>
      <p:sp>
        <p:nvSpPr>
          <p:cNvPr id="12" name="Slide Number Placeholder 8">
            <a:extLst>
              <a:ext uri="{FF2B5EF4-FFF2-40B4-BE49-F238E27FC236}">
                <a16:creationId xmlns:a16="http://schemas.microsoft.com/office/drawing/2014/main" id="{97C9A0B1-3A81-4EE2-BC0F-9246E436763C}"/>
              </a:ext>
            </a:extLst>
          </p:cNvPr>
          <p:cNvSpPr>
            <a:spLocks noGrp="1"/>
          </p:cNvSpPr>
          <p:nvPr>
            <p:ph type="sldNum" sz="quarter" idx="12"/>
          </p:nvPr>
        </p:nvSpPr>
        <p:spPr>
          <a:xfrm>
            <a:off x="4724400" y="0"/>
            <a:ext cx="2743200" cy="365125"/>
          </a:xfrm>
        </p:spPr>
        <p:txBody>
          <a:bodyPr/>
          <a:lstStyle/>
          <a:p>
            <a:fld id="{A5686A01-FA10-4E06-92C7-92734750F4C6}" type="slidenum">
              <a:rPr lang="en-US" smtClean="0"/>
              <a:t>‹#›</a:t>
            </a:fld>
            <a:endParaRPr lang="en-US"/>
          </a:p>
        </p:txBody>
      </p:sp>
    </p:spTree>
    <p:extLst>
      <p:ext uri="{BB962C8B-B14F-4D97-AF65-F5344CB8AC3E}">
        <p14:creationId xmlns:p14="http://schemas.microsoft.com/office/powerpoint/2010/main" val="35681345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135C72-5A6E-4C5D-A140-0F430B42233B}" type="datetime1">
              <a:rPr lang="en-US" smtClean="0"/>
              <a:t>11/7/2023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686A01-FA10-4E06-92C7-92734750F4C6}" type="slidenum">
              <a:rPr lang="en-US" smtClean="0"/>
              <a:t>‹#›</a:t>
            </a:fld>
            <a:endParaRPr lang="en-US"/>
          </a:p>
        </p:txBody>
      </p:sp>
    </p:spTree>
    <p:extLst>
      <p:ext uri="{BB962C8B-B14F-4D97-AF65-F5344CB8AC3E}">
        <p14:creationId xmlns:p14="http://schemas.microsoft.com/office/powerpoint/2010/main" val="2444157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19AFC8F-4F6E-4D8C-B539-DD061C8756D5}" type="datetime1">
              <a:rPr lang="en-US" smtClean="0"/>
              <a:t>11/7/2023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686A01-FA10-4E06-92C7-92734750F4C6}" type="slidenum">
              <a:rPr lang="en-US" smtClean="0"/>
              <a:t>‹#›</a:t>
            </a:fld>
            <a:endParaRPr lang="en-US"/>
          </a:p>
        </p:txBody>
      </p:sp>
    </p:spTree>
    <p:extLst>
      <p:ext uri="{BB962C8B-B14F-4D97-AF65-F5344CB8AC3E}">
        <p14:creationId xmlns:p14="http://schemas.microsoft.com/office/powerpoint/2010/main" val="13503584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1032900"/>
            <a:ext cx="12192000" cy="1325563"/>
          </a:xfrm>
        </p:spPr>
        <p:txBody>
          <a:bodyPr/>
          <a:lstStyle>
            <a:lvl1pPr algn="ctr">
              <a:defRPr>
                <a:latin typeface="CMU Sans Serif" panose="02000603000000000000" pitchFamily="2" charset="0"/>
                <a:ea typeface="CMU Sans Serif" panose="02000603000000000000" pitchFamily="2" charset="0"/>
                <a:cs typeface="CMU Sans Serif" panose="02000603000000000000" pitchFamily="2" charset="0"/>
              </a:defRPr>
            </a:lvl1pPr>
          </a:lstStyle>
          <a:p>
            <a:r>
              <a:rPr lang="en-US"/>
              <a:t>Click to edit Master title style</a:t>
            </a:r>
            <a:endParaRPr lang="en-US" dirty="0"/>
          </a:p>
        </p:txBody>
      </p:sp>
      <p:sp>
        <p:nvSpPr>
          <p:cNvPr id="3" name="Content Placeholder 2"/>
          <p:cNvSpPr>
            <a:spLocks noGrp="1"/>
          </p:cNvSpPr>
          <p:nvPr>
            <p:ph idx="1"/>
          </p:nvPr>
        </p:nvSpPr>
        <p:spPr>
          <a:xfrm>
            <a:off x="0" y="2358463"/>
            <a:ext cx="12192000" cy="3818500"/>
          </a:xfrm>
        </p:spPr>
        <p:txBody>
          <a:bodyPr/>
          <a:lstStyle>
            <a:lvl1pPr>
              <a:defRPr>
                <a:latin typeface="CMU Sans Serif" panose="02000603000000000000" pitchFamily="2" charset="0"/>
                <a:ea typeface="CMU Sans Serif" panose="02000603000000000000" pitchFamily="2" charset="0"/>
                <a:cs typeface="CMU Sans Serif" panose="02000603000000000000" pitchFamily="2" charset="0"/>
              </a:defRPr>
            </a:lvl1pPr>
            <a:lvl2pPr>
              <a:defRPr>
                <a:latin typeface="CMU Sans Serif" panose="02000603000000000000" pitchFamily="2" charset="0"/>
                <a:ea typeface="CMU Sans Serif" panose="02000603000000000000" pitchFamily="2" charset="0"/>
                <a:cs typeface="CMU Sans Serif" panose="02000603000000000000" pitchFamily="2" charset="0"/>
              </a:defRPr>
            </a:lvl2pPr>
            <a:lvl3pPr>
              <a:defRPr>
                <a:latin typeface="CMU Sans Serif" panose="02000603000000000000" pitchFamily="2" charset="0"/>
                <a:ea typeface="CMU Sans Serif" panose="02000603000000000000" pitchFamily="2" charset="0"/>
                <a:cs typeface="CMU Sans Serif" panose="02000603000000000000" pitchFamily="2" charset="0"/>
              </a:defRPr>
            </a:lvl3pPr>
            <a:lvl4pPr>
              <a:defRPr>
                <a:latin typeface="CMU Sans Serif" panose="02000603000000000000" pitchFamily="2" charset="0"/>
                <a:ea typeface="CMU Sans Serif" panose="02000603000000000000" pitchFamily="2" charset="0"/>
                <a:cs typeface="CMU Sans Serif" panose="02000603000000000000" pitchFamily="2" charset="0"/>
              </a:defRPr>
            </a:lvl4pPr>
            <a:lvl5pPr>
              <a:defRPr>
                <a:latin typeface="CMU Sans Serif" panose="02000603000000000000" pitchFamily="2" charset="0"/>
                <a:ea typeface="CMU Sans Serif" panose="02000603000000000000" pitchFamily="2" charset="0"/>
                <a:cs typeface="CMU Sans Serif" panose="02000603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atin typeface="CMU Sans Serif" panose="02000603000000000000" pitchFamily="2" charset="0"/>
                <a:ea typeface="CMU Sans Serif" panose="02000603000000000000" pitchFamily="2" charset="0"/>
                <a:cs typeface="CMU Sans Serif" panose="02000603000000000000" pitchFamily="2" charset="0"/>
              </a:defRPr>
            </a:lvl1pPr>
          </a:lstStyle>
          <a:p>
            <a:fld id="{0F6E66B7-9B35-4B7B-9932-B0DB6C7780B0}" type="datetime1">
              <a:rPr lang="en-US" smtClean="0"/>
              <a:t>11/7/2023</a:t>
            </a:fld>
            <a:endParaRPr lang="en-US" dirty="0"/>
          </a:p>
        </p:txBody>
      </p:sp>
      <p:sp>
        <p:nvSpPr>
          <p:cNvPr id="5" name="Footer Placeholder 4"/>
          <p:cNvSpPr>
            <a:spLocks noGrp="1"/>
          </p:cNvSpPr>
          <p:nvPr>
            <p:ph type="ftr" sz="quarter" idx="11"/>
          </p:nvPr>
        </p:nvSpPr>
        <p:spPr/>
        <p:txBody>
          <a:bodyPr/>
          <a:lstStyle>
            <a:lvl1pPr>
              <a:defRPr>
                <a:latin typeface="CMU Sans Serif" panose="02000603000000000000" pitchFamily="2" charset="0"/>
                <a:ea typeface="CMU Sans Serif" panose="02000603000000000000" pitchFamily="2" charset="0"/>
                <a:cs typeface="CMU Sans Serif" panose="02000603000000000000" pitchFamily="2" charset="0"/>
              </a:defRPr>
            </a:lvl1pPr>
          </a:lstStyle>
          <a:p>
            <a:endParaRPr lang="en-US" dirty="0"/>
          </a:p>
        </p:txBody>
      </p:sp>
      <p:sp>
        <p:nvSpPr>
          <p:cNvPr id="12" name="Slide Number Placeholder 8">
            <a:extLst>
              <a:ext uri="{FF2B5EF4-FFF2-40B4-BE49-F238E27FC236}">
                <a16:creationId xmlns:a16="http://schemas.microsoft.com/office/drawing/2014/main" id="{95F618E1-985E-48A0-8864-543C934DB1FB}"/>
              </a:ext>
            </a:extLst>
          </p:cNvPr>
          <p:cNvSpPr>
            <a:spLocks noGrp="1"/>
          </p:cNvSpPr>
          <p:nvPr>
            <p:ph type="sldNum" sz="quarter" idx="12"/>
          </p:nvPr>
        </p:nvSpPr>
        <p:spPr>
          <a:xfrm>
            <a:off x="4724400" y="0"/>
            <a:ext cx="2743200" cy="365125"/>
          </a:xfrm>
        </p:spPr>
        <p:txBody>
          <a:bodyPr/>
          <a:lstStyle/>
          <a:p>
            <a:fld id="{A5686A01-FA10-4E06-92C7-92734750F4C6}" type="slidenum">
              <a:rPr lang="en-US" smtClean="0"/>
              <a:t>‹#›</a:t>
            </a:fld>
            <a:endParaRPr lang="en-US"/>
          </a:p>
        </p:txBody>
      </p:sp>
    </p:spTree>
    <p:extLst>
      <p:ext uri="{BB962C8B-B14F-4D97-AF65-F5344CB8AC3E}">
        <p14:creationId xmlns:p14="http://schemas.microsoft.com/office/powerpoint/2010/main" val="36656961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1" y="4589465"/>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2194678-864D-4970-8E71-CC0335BFB9F7}" type="datetime1">
              <a:rPr lang="en-US" smtClean="0"/>
              <a:t>11/7/2023</a:t>
            </a:fld>
            <a:endParaRPr lang="en-US"/>
          </a:p>
        </p:txBody>
      </p:sp>
      <p:sp>
        <p:nvSpPr>
          <p:cNvPr id="5" name="Footer Placeholder 4"/>
          <p:cNvSpPr>
            <a:spLocks noGrp="1"/>
          </p:cNvSpPr>
          <p:nvPr>
            <p:ph type="ftr" sz="quarter" idx="11"/>
          </p:nvPr>
        </p:nvSpPr>
        <p:spPr/>
        <p:txBody>
          <a:bodyPr/>
          <a:lstStyle/>
          <a:p>
            <a:endParaRPr lang="en-US"/>
          </a:p>
        </p:txBody>
      </p:sp>
      <p:sp>
        <p:nvSpPr>
          <p:cNvPr id="12" name="Slide Number Placeholder 8">
            <a:extLst>
              <a:ext uri="{FF2B5EF4-FFF2-40B4-BE49-F238E27FC236}">
                <a16:creationId xmlns:a16="http://schemas.microsoft.com/office/drawing/2014/main" id="{5630459C-811D-4DC4-9E77-A40A3737A69E}"/>
              </a:ext>
            </a:extLst>
          </p:cNvPr>
          <p:cNvSpPr>
            <a:spLocks noGrp="1"/>
          </p:cNvSpPr>
          <p:nvPr>
            <p:ph type="sldNum" sz="quarter" idx="12"/>
          </p:nvPr>
        </p:nvSpPr>
        <p:spPr>
          <a:xfrm>
            <a:off x="4724400" y="0"/>
            <a:ext cx="2743200" cy="365125"/>
          </a:xfrm>
        </p:spPr>
        <p:txBody>
          <a:bodyPr/>
          <a:lstStyle/>
          <a:p>
            <a:fld id="{A5686A01-FA10-4E06-92C7-92734750F4C6}" type="slidenum">
              <a:rPr lang="en-US" smtClean="0"/>
              <a:t>‹#›</a:t>
            </a:fld>
            <a:endParaRPr lang="en-US"/>
          </a:p>
        </p:txBody>
      </p:sp>
    </p:spTree>
    <p:extLst>
      <p:ext uri="{BB962C8B-B14F-4D97-AF65-F5344CB8AC3E}">
        <p14:creationId xmlns:p14="http://schemas.microsoft.com/office/powerpoint/2010/main" val="133048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2368195"/>
            <a:ext cx="5181600" cy="3808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368195"/>
            <a:ext cx="5181600" cy="3808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46C03B7-1D8F-458E-93B0-CB00AB025C6C}" type="datetime1">
              <a:rPr lang="en-US" smtClean="0"/>
              <a:t>11/7/2023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686A01-FA10-4E06-92C7-92734750F4C6}" type="slidenum">
              <a:rPr lang="en-US" smtClean="0"/>
              <a:t>‹#›</a:t>
            </a:fld>
            <a:endParaRPr lang="en-US"/>
          </a:p>
        </p:txBody>
      </p:sp>
    </p:spTree>
    <p:extLst>
      <p:ext uri="{BB962C8B-B14F-4D97-AF65-F5344CB8AC3E}">
        <p14:creationId xmlns:p14="http://schemas.microsoft.com/office/powerpoint/2010/main" val="4486950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1030147"/>
            <a:ext cx="10515600" cy="1041721"/>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6611" y="2098062"/>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9" y="2948168"/>
            <a:ext cx="5157787" cy="324149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72201" y="2098061"/>
            <a:ext cx="5183188" cy="85010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1" y="2948167"/>
            <a:ext cx="5183188" cy="32414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2745CCD-FD48-4957-97BB-996D1D1F5A92}" type="datetime1">
              <a:rPr lang="en-US" smtClean="0"/>
              <a:t>11/7/2023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5686A01-FA10-4E06-92C7-92734750F4C6}" type="slidenum">
              <a:rPr lang="en-US" smtClean="0"/>
              <a:t>‹#›</a:t>
            </a:fld>
            <a:endParaRPr lang="en-US"/>
          </a:p>
        </p:txBody>
      </p:sp>
    </p:spTree>
    <p:extLst>
      <p:ext uri="{BB962C8B-B14F-4D97-AF65-F5344CB8AC3E}">
        <p14:creationId xmlns:p14="http://schemas.microsoft.com/office/powerpoint/2010/main" val="6149188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7F61E08-FE4F-4BA0-9A4F-ABAA1AAD8933}" type="datetime1">
              <a:rPr lang="en-US" smtClean="0"/>
              <a:t>11/7/2023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5686A01-FA10-4E06-92C7-92734750F4C6}" type="slidenum">
              <a:rPr lang="en-US" smtClean="0"/>
              <a:t>‹#›</a:t>
            </a:fld>
            <a:endParaRPr lang="en-US"/>
          </a:p>
        </p:txBody>
      </p:sp>
    </p:spTree>
    <p:extLst>
      <p:ext uri="{BB962C8B-B14F-4D97-AF65-F5344CB8AC3E}">
        <p14:creationId xmlns:p14="http://schemas.microsoft.com/office/powerpoint/2010/main" val="14443986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B1F070D-6507-42AD-8A7A-A1A51651946D}" type="datetime1">
              <a:rPr lang="en-US" smtClean="0"/>
              <a:t>11/7/2023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lvl1pPr>
              <a:defRPr>
                <a:solidFill>
                  <a:schemeClr val="tx1"/>
                </a:solidFill>
              </a:defRPr>
            </a:lvl1pPr>
          </a:lstStyle>
          <a:p>
            <a:fld id="{A5686A01-FA10-4E06-92C7-92734750F4C6}" type="slidenum">
              <a:rPr lang="en-US" smtClean="0"/>
              <a:pPr/>
              <a:t>‹#›</a:t>
            </a:fld>
            <a:endParaRPr lang="en-US" dirty="0"/>
          </a:p>
        </p:txBody>
      </p:sp>
    </p:spTree>
    <p:extLst>
      <p:ext uri="{BB962C8B-B14F-4D97-AF65-F5344CB8AC3E}">
        <p14:creationId xmlns:p14="http://schemas.microsoft.com/office/powerpoint/2010/main" val="23503414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16BB3DE-6B60-4982-9E73-506458BA3016}" type="datetime1">
              <a:rPr lang="en-US" smtClean="0"/>
              <a:t>11/7/2023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686A01-FA10-4E06-92C7-92734750F4C6}" type="slidenum">
              <a:rPr lang="en-US" smtClean="0"/>
              <a:t>‹#›</a:t>
            </a:fld>
            <a:endParaRPr lang="en-US"/>
          </a:p>
        </p:txBody>
      </p:sp>
    </p:spTree>
    <p:extLst>
      <p:ext uri="{BB962C8B-B14F-4D97-AF65-F5344CB8AC3E}">
        <p14:creationId xmlns:p14="http://schemas.microsoft.com/office/powerpoint/2010/main" val="677016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7"/>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F4C7062-7E19-4F5A-9C80-6631C3BA90C9}" type="datetime1">
              <a:rPr lang="en-US" smtClean="0"/>
              <a:t>11/7/2023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686A01-FA10-4E06-92C7-92734750F4C6}" type="slidenum">
              <a:rPr lang="en-US" smtClean="0"/>
              <a:t>‹#›</a:t>
            </a:fld>
            <a:endParaRPr lang="en-US"/>
          </a:p>
        </p:txBody>
      </p:sp>
    </p:spTree>
    <p:extLst>
      <p:ext uri="{BB962C8B-B14F-4D97-AF65-F5344CB8AC3E}">
        <p14:creationId xmlns:p14="http://schemas.microsoft.com/office/powerpoint/2010/main" val="12814595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 y="1042632"/>
            <a:ext cx="121920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0" y="2368195"/>
            <a:ext cx="12192000" cy="330870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CE9409E-6722-4D1D-BF68-530DA15E46E8}" type="datetime1">
              <a:rPr lang="en-US" smtClean="0"/>
              <a:t>11/7/2023</a:t>
            </a:fld>
            <a:endParaRPr lang="en-US"/>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724400" y="0"/>
            <a:ext cx="2743200" cy="365125"/>
          </a:xfrm>
          <a:prstGeom prst="rect">
            <a:avLst/>
          </a:prstGeom>
        </p:spPr>
        <p:txBody>
          <a:bodyPr vert="horz" lIns="91440" tIns="45720" rIns="91440" bIns="45720" rtlCol="0" anchor="ctr"/>
          <a:lstStyle>
            <a:lvl1pPr algn="ctr">
              <a:defRPr sz="1200">
                <a:solidFill>
                  <a:schemeClr val="tx1"/>
                </a:solidFill>
              </a:defRPr>
            </a:lvl1pPr>
          </a:lstStyle>
          <a:p>
            <a:fld id="{A5686A01-FA10-4E06-92C7-92734750F4C6}" type="slidenum">
              <a:rPr lang="en-US" smtClean="0"/>
              <a:pPr/>
              <a:t>‹#›</a:t>
            </a:fld>
            <a:endParaRPr lang="en-US" dirty="0"/>
          </a:p>
        </p:txBody>
      </p:sp>
      <p:sp>
        <p:nvSpPr>
          <p:cNvPr id="7" name="Rectangle 6">
            <a:extLst>
              <a:ext uri="{FF2B5EF4-FFF2-40B4-BE49-F238E27FC236}">
                <a16:creationId xmlns:a16="http://schemas.microsoft.com/office/drawing/2014/main" id="{B696E69C-EA8C-4B37-8F1F-BD0C3836FBCC}"/>
              </a:ext>
            </a:extLst>
          </p:cNvPr>
          <p:cNvSpPr/>
          <p:nvPr userDrawn="1"/>
        </p:nvSpPr>
        <p:spPr>
          <a:xfrm>
            <a:off x="0" y="-1"/>
            <a:ext cx="12192000" cy="1018800"/>
          </a:xfrm>
          <a:prstGeom prst="rect">
            <a:avLst/>
          </a:prstGeom>
          <a:solidFill>
            <a:sysClr val="windowText" lastClr="000000"/>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MU Sans Serif"/>
              <a:ea typeface="+mn-ea"/>
              <a:cs typeface="+mn-cs"/>
            </a:endParaRPr>
          </a:p>
        </p:txBody>
      </p:sp>
      <p:pic>
        <p:nvPicPr>
          <p:cNvPr id="8" name="Picture 7" descr="Text&#10;&#10;Description automatically generated">
            <a:extLst>
              <a:ext uri="{FF2B5EF4-FFF2-40B4-BE49-F238E27FC236}">
                <a16:creationId xmlns:a16="http://schemas.microsoft.com/office/drawing/2014/main" id="{4DB37FD6-FFD6-4A3C-9780-6C460EED70A4}"/>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1" y="0"/>
            <a:ext cx="1811197" cy="1018799"/>
          </a:xfrm>
          <a:prstGeom prst="rect">
            <a:avLst/>
          </a:prstGeom>
        </p:spPr>
      </p:pic>
      <p:pic>
        <p:nvPicPr>
          <p:cNvPr id="9" name="Picture 8" descr="Icon&#10;&#10;Description automatically generated with low confidence">
            <a:extLst>
              <a:ext uri="{FF2B5EF4-FFF2-40B4-BE49-F238E27FC236}">
                <a16:creationId xmlns:a16="http://schemas.microsoft.com/office/drawing/2014/main" id="{649FCEFC-7013-4222-9013-007F01EDB21F}"/>
              </a:ext>
            </a:extLst>
          </p:cNvPr>
          <p:cNvPicPr>
            <a:picLocks noChangeAspect="1"/>
          </p:cNvPicPr>
          <p:nvPr userDrawn="1"/>
        </p:nvPicPr>
        <p:blipFill rotWithShape="1">
          <a:blip r:embed="rId14">
            <a:extLst>
              <a:ext uri="{28A0092B-C50C-407E-A947-70E740481C1C}">
                <a14:useLocalDpi xmlns:a14="http://schemas.microsoft.com/office/drawing/2010/main" val="0"/>
              </a:ext>
            </a:extLst>
          </a:blip>
          <a:srcRect l="-1" r="17044" b="27229"/>
          <a:stretch/>
        </p:blipFill>
        <p:spPr>
          <a:xfrm>
            <a:off x="9810109" y="139405"/>
            <a:ext cx="2381891" cy="739987"/>
          </a:xfrm>
          <a:prstGeom prst="rect">
            <a:avLst/>
          </a:prstGeom>
        </p:spPr>
      </p:pic>
      <p:sp>
        <p:nvSpPr>
          <p:cNvPr id="10" name="TextBox 9">
            <a:extLst>
              <a:ext uri="{FF2B5EF4-FFF2-40B4-BE49-F238E27FC236}">
                <a16:creationId xmlns:a16="http://schemas.microsoft.com/office/drawing/2014/main" id="{D6DF48FB-FA9B-4BA8-9E58-F2CC58B0160A}"/>
              </a:ext>
            </a:extLst>
          </p:cNvPr>
          <p:cNvSpPr txBox="1"/>
          <p:nvPr userDrawn="1"/>
        </p:nvSpPr>
        <p:spPr>
          <a:xfrm>
            <a:off x="-2" y="371432"/>
            <a:ext cx="12192000" cy="553998"/>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0" b="0" i="0" u="none" strike="noStrike" kern="0" cap="none" spc="0" normalizeH="0" baseline="0" noProof="0" dirty="0">
                <a:ln>
                  <a:noFill/>
                </a:ln>
                <a:solidFill>
                  <a:prstClr val="white"/>
                </a:solidFill>
                <a:effectLst/>
                <a:uLnTx/>
                <a:uFillTx/>
              </a:rPr>
              <a:t>ML for Earth &amp; Env Sci (Week 6, SP2022)</a:t>
            </a:r>
          </a:p>
        </p:txBody>
      </p:sp>
      <p:sp>
        <p:nvSpPr>
          <p:cNvPr id="11" name="Slide Number Placeholder 13">
            <a:extLst>
              <a:ext uri="{FF2B5EF4-FFF2-40B4-BE49-F238E27FC236}">
                <a16:creationId xmlns:a16="http://schemas.microsoft.com/office/drawing/2014/main" id="{73B6DC2F-9988-447F-A7C3-709BC237347B}"/>
              </a:ext>
            </a:extLst>
          </p:cNvPr>
          <p:cNvSpPr txBox="1">
            <a:spLocks/>
          </p:cNvSpPr>
          <p:nvPr userDrawn="1"/>
        </p:nvSpPr>
        <p:spPr>
          <a:xfrm>
            <a:off x="4724400" y="-1944"/>
            <a:ext cx="2743200" cy="365125"/>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fld id="{A5686A01-FA10-4E06-92C7-92734750F4C6}" type="slidenum">
              <a:rPr kumimoji="0" lang="en-US" sz="1200" b="0" i="0" u="none" strike="noStrike" kern="1200" cap="none" spc="0" normalizeH="0" baseline="0" noProof="0" smtClean="0">
                <a:ln>
                  <a:noFill/>
                </a:ln>
                <a:solidFill>
                  <a:prstClr val="white"/>
                </a:solidFill>
                <a:effectLst/>
                <a:uLnTx/>
                <a:uFillTx/>
                <a:latin typeface="CMU Sans Serif"/>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white"/>
              </a:solidFill>
              <a:effectLst/>
              <a:uLnTx/>
              <a:uFillTx/>
              <a:latin typeface="CMU Sans Serif"/>
              <a:ea typeface="+mn-ea"/>
              <a:cs typeface="+mn-cs"/>
            </a:endParaRPr>
          </a:p>
        </p:txBody>
      </p:sp>
    </p:spTree>
    <p:extLst>
      <p:ext uri="{BB962C8B-B14F-4D97-AF65-F5344CB8AC3E}">
        <p14:creationId xmlns:p14="http://schemas.microsoft.com/office/powerpoint/2010/main" val="1438262161"/>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ctr"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jp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image" Target="../media/image22.gif"/><Relationship Id="rId1" Type="http://schemas.openxmlformats.org/officeDocument/2006/relationships/slideLayout" Target="../slideLayouts/slideLayout6.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6.xml"/><Relationship Id="rId5" Type="http://schemas.openxmlformats.org/officeDocument/2006/relationships/image" Target="../media/image27.png"/><Relationship Id="rId4" Type="http://schemas.openxmlformats.org/officeDocument/2006/relationships/image" Target="../media/image26.jpeg"/></Relationships>
</file>

<file path=ppt/slides/_rels/slide14.xml.rels><?xml version="1.0" encoding="UTF-8" standalone="yes"?>
<Relationships xmlns="http://schemas.openxmlformats.org/package/2006/relationships"><Relationship Id="rId3" Type="http://schemas.openxmlformats.org/officeDocument/2006/relationships/image" Target="../media/image28.gif"/><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30.png"/><Relationship Id="rId4" Type="http://schemas.openxmlformats.org/officeDocument/2006/relationships/image" Target="../media/image29.png"/></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34.png"/></Relationships>
</file>

<file path=ppt/slides/_rels/slide1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38.png"/></Relationships>
</file>

<file path=ppt/slides/_rels/slide1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notesSlide" Target="../notesSlides/notesSlide8.xml"/><Relationship Id="rId1" Type="http://schemas.openxmlformats.org/officeDocument/2006/relationships/slideLayout" Target="../slideLayouts/slideLayout6.xml"/><Relationship Id="rId5" Type="http://schemas.openxmlformats.org/officeDocument/2006/relationships/image" Target="../media/image16.png"/><Relationship Id="rId4" Type="http://schemas.openxmlformats.org/officeDocument/2006/relationships/image" Target="../media/image40.png"/></Relationships>
</file>

<file path=ppt/slides/_rels/slide21.xml.rels><?xml version="1.0" encoding="UTF-8" standalone="yes"?>
<Relationships xmlns="http://schemas.openxmlformats.org/package/2006/relationships"><Relationship Id="rId3" Type="http://schemas.openxmlformats.org/officeDocument/2006/relationships/image" Target="../media/image41.gif"/><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42.png"/></Relationships>
</file>

<file path=ppt/slides/_rels/slide22.xml.rels><?xml version="1.0" encoding="UTF-8" standalone="yes"?>
<Relationships xmlns="http://schemas.openxmlformats.org/package/2006/relationships"><Relationship Id="rId3" Type="http://schemas.openxmlformats.org/officeDocument/2006/relationships/image" Target="../media/image43.gif"/><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44.png"/></Relationships>
</file>

<file path=ppt/slides/_rels/slide2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1.xml"/><Relationship Id="rId1" Type="http://schemas.openxmlformats.org/officeDocument/2006/relationships/slideLayout" Target="../slideLayouts/slideLayout6.xml"/><Relationship Id="rId5" Type="http://schemas.openxmlformats.org/officeDocument/2006/relationships/image" Target="../media/image16.png"/><Relationship Id="rId4" Type="http://schemas.openxmlformats.org/officeDocument/2006/relationships/image" Target="../media/image46.png"/></Relationships>
</file>

<file path=ppt/slides/_rels/slide2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gif"/><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49.gif"/><Relationship Id="rId2" Type="http://schemas.openxmlformats.org/officeDocument/2006/relationships/notesSlide" Target="../notesSlides/notesSlide12.xml"/><Relationship Id="rId1" Type="http://schemas.openxmlformats.org/officeDocument/2006/relationships/slideLayout" Target="../slideLayouts/slideLayout6.xml"/><Relationship Id="rId5" Type="http://schemas.openxmlformats.org/officeDocument/2006/relationships/image" Target="../media/image16.png"/><Relationship Id="rId4" Type="http://schemas.openxmlformats.org/officeDocument/2006/relationships/image" Target="../media/image48.png"/></Relationships>
</file>

<file path=ppt/slides/_rels/slide26.xml.rels><?xml version="1.0" encoding="UTF-8" standalone="yes"?>
<Relationships xmlns="http://schemas.openxmlformats.org/package/2006/relationships"><Relationship Id="rId3" Type="http://schemas.openxmlformats.org/officeDocument/2006/relationships/image" Target="../media/image50.gif"/><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image" Target="../media/image48.png"/></Relationships>
</file>

<file path=ppt/slides/_rels/slide2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51.gif"/><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52.gif"/><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image" Target="../media/image48.png"/></Relationships>
</file>

<file path=ppt/slides/_rels/slide2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53.gif"/><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54.gif"/><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16.png"/></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6.xml"/><Relationship Id="rId5" Type="http://schemas.openxmlformats.org/officeDocument/2006/relationships/image" Target="../media/image16.png"/><Relationship Id="rId4" Type="http://schemas.openxmlformats.org/officeDocument/2006/relationships/image" Target="../media/image56.png"/></Relationships>
</file>

<file path=ppt/slides/_rels/slide33.xml.rels><?xml version="1.0" encoding="UTF-8" standalone="yes"?>
<Relationships xmlns="http://schemas.openxmlformats.org/package/2006/relationships"><Relationship Id="rId3" Type="http://schemas.openxmlformats.org/officeDocument/2006/relationships/image" Target="../media/image57.gif"/><Relationship Id="rId2" Type="http://schemas.openxmlformats.org/officeDocument/2006/relationships/notesSlide" Target="../notesSlides/notesSlide17.xml"/><Relationship Id="rId1" Type="http://schemas.openxmlformats.org/officeDocument/2006/relationships/slideLayout" Target="../slideLayouts/slideLayout6.xml"/><Relationship Id="rId4" Type="http://schemas.openxmlformats.org/officeDocument/2006/relationships/image" Target="../media/image58.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image" Target="../media/image59.jpg"/><Relationship Id="rId1" Type="http://schemas.openxmlformats.org/officeDocument/2006/relationships/slideLayout" Target="../slideLayouts/slideLayout1.xml"/><Relationship Id="rId4" Type="http://schemas.openxmlformats.org/officeDocument/2006/relationships/image" Target="../media/image61.jpe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slideLayout" Target="../slideLayouts/slideLayout6.xml"/><Relationship Id="rId7" Type="http://schemas.openxmlformats.org/officeDocument/2006/relationships/image" Target="../media/image14.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notesSlide" Target="../notesSlides/notesSlide4.xml"/><Relationship Id="rId9"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image" Target="../media/image17.gif"/><Relationship Id="rId1" Type="http://schemas.openxmlformats.org/officeDocument/2006/relationships/slideLayout" Target="../slideLayouts/slideLayout6.xm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016C7CF-C9AD-402D-B1D3-EA17ED29E245}"/>
              </a:ext>
            </a:extLst>
          </p:cNvPr>
          <p:cNvSpPr/>
          <p:nvPr/>
        </p:nvSpPr>
        <p:spPr>
          <a:xfrm>
            <a:off x="0" y="-1"/>
            <a:ext cx="12192000" cy="10188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descr="Text&#10;&#10;Description automatically generated">
            <a:extLst>
              <a:ext uri="{FF2B5EF4-FFF2-40B4-BE49-F238E27FC236}">
                <a16:creationId xmlns:a16="http://schemas.microsoft.com/office/drawing/2014/main" id="{50C51A0F-DE65-4DD8-AF36-9706BB26E2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1811197" cy="1018799"/>
          </a:xfrm>
          <a:prstGeom prst="rect">
            <a:avLst/>
          </a:prstGeom>
        </p:spPr>
      </p:pic>
      <p:pic>
        <p:nvPicPr>
          <p:cNvPr id="12" name="Picture 11" descr="Icon&#10;&#10;Description automatically generated with low confidence">
            <a:extLst>
              <a:ext uri="{FF2B5EF4-FFF2-40B4-BE49-F238E27FC236}">
                <a16:creationId xmlns:a16="http://schemas.microsoft.com/office/drawing/2014/main" id="{9C72AAB3-16B0-469E-961C-93A20A58C50B}"/>
              </a:ext>
            </a:extLst>
          </p:cNvPr>
          <p:cNvPicPr>
            <a:picLocks noChangeAspect="1"/>
          </p:cNvPicPr>
          <p:nvPr/>
        </p:nvPicPr>
        <p:blipFill rotWithShape="1">
          <a:blip r:embed="rId4">
            <a:extLst>
              <a:ext uri="{28A0092B-C50C-407E-A947-70E740481C1C}">
                <a14:useLocalDpi xmlns:a14="http://schemas.microsoft.com/office/drawing/2010/main" val="0"/>
              </a:ext>
            </a:extLst>
          </a:blip>
          <a:srcRect l="-1" r="17044" b="27229"/>
          <a:stretch/>
        </p:blipFill>
        <p:spPr>
          <a:xfrm>
            <a:off x="9810109" y="139405"/>
            <a:ext cx="2381891" cy="739987"/>
          </a:xfrm>
          <a:prstGeom prst="rect">
            <a:avLst/>
          </a:prstGeom>
        </p:spPr>
      </p:pic>
      <p:sp>
        <p:nvSpPr>
          <p:cNvPr id="13" name="TextBox 12">
            <a:extLst>
              <a:ext uri="{FF2B5EF4-FFF2-40B4-BE49-F238E27FC236}">
                <a16:creationId xmlns:a16="http://schemas.microsoft.com/office/drawing/2014/main" id="{F36F0208-B091-4A8E-B00F-31B1AEF44E7D}"/>
              </a:ext>
            </a:extLst>
          </p:cNvPr>
          <p:cNvSpPr txBox="1"/>
          <p:nvPr/>
        </p:nvSpPr>
        <p:spPr>
          <a:xfrm>
            <a:off x="-2" y="371432"/>
            <a:ext cx="12192000" cy="553998"/>
          </a:xfrm>
          <a:prstGeom prst="rect">
            <a:avLst/>
          </a:prstGeom>
          <a:noFill/>
        </p:spPr>
        <p:txBody>
          <a:bodyPr wrap="square" rtlCol="0">
            <a:spAutoFit/>
          </a:bodyPr>
          <a:lstStyle/>
          <a:p>
            <a:pPr algn="ctr"/>
            <a:r>
              <a:rPr lang="en-US" sz="3000" dirty="0"/>
              <a:t>ML for Earth &amp; Env Sci (Week 6, SP2022)</a:t>
            </a:r>
          </a:p>
        </p:txBody>
      </p:sp>
      <p:sp>
        <p:nvSpPr>
          <p:cNvPr id="14" name="Slide Number Placeholder 13">
            <a:extLst>
              <a:ext uri="{FF2B5EF4-FFF2-40B4-BE49-F238E27FC236}">
                <a16:creationId xmlns:a16="http://schemas.microsoft.com/office/drawing/2014/main" id="{CD8FF54A-18CE-4A3A-B2EA-52A0A2C3D00E}"/>
              </a:ext>
            </a:extLst>
          </p:cNvPr>
          <p:cNvSpPr>
            <a:spLocks noGrp="1"/>
          </p:cNvSpPr>
          <p:nvPr>
            <p:ph type="sldNum" sz="quarter" idx="12"/>
          </p:nvPr>
        </p:nvSpPr>
        <p:spPr>
          <a:xfrm>
            <a:off x="4724400" y="-1944"/>
            <a:ext cx="2743200" cy="365125"/>
          </a:xfrm>
        </p:spPr>
        <p:txBody>
          <a:bodyPr/>
          <a:lstStyle/>
          <a:p>
            <a:pPr algn="ctr"/>
            <a:fld id="{A5686A01-FA10-4E06-92C7-92734750F4C6}" type="slidenum">
              <a:rPr lang="en-US" smtClean="0"/>
              <a:pPr algn="ctr"/>
              <a:t>1</a:t>
            </a:fld>
            <a:endParaRPr lang="en-US" dirty="0"/>
          </a:p>
        </p:txBody>
      </p:sp>
      <p:sp>
        <p:nvSpPr>
          <p:cNvPr id="16" name="Rectangle 15">
            <a:extLst>
              <a:ext uri="{FF2B5EF4-FFF2-40B4-BE49-F238E27FC236}">
                <a16:creationId xmlns:a16="http://schemas.microsoft.com/office/drawing/2014/main" id="{598ACE16-9CB8-403E-B73F-D9AB56A3E26B}"/>
              </a:ext>
            </a:extLst>
          </p:cNvPr>
          <p:cNvSpPr/>
          <p:nvPr/>
        </p:nvSpPr>
        <p:spPr>
          <a:xfrm>
            <a:off x="6230679" y="6488668"/>
            <a:ext cx="5961321" cy="369332"/>
          </a:xfrm>
          <a:prstGeom prst="rect">
            <a:avLst/>
          </a:prstGeom>
        </p:spPr>
        <p:txBody>
          <a:bodyPr wrap="square">
            <a:spAutoFit/>
          </a:bodyPr>
          <a:lstStyle/>
          <a:p>
            <a:pPr lvl="0" algn="r" defTabSz="914400">
              <a:defRPr/>
            </a:pPr>
            <a:r>
              <a:rPr kumimoji="0" lang="de-DE" sz="1800" b="0" i="1" u="sng" strike="noStrike" kern="0" cap="none" spc="0" normalizeH="0" baseline="0" noProof="0" dirty="0">
                <a:ln>
                  <a:noFill/>
                </a:ln>
                <a:effectLst/>
                <a:uLnTx/>
                <a:uFillTx/>
              </a:rPr>
              <a:t>Source</a:t>
            </a:r>
            <a:r>
              <a:rPr kumimoji="0" lang="de-DE" sz="1800" b="0" i="1" u="none" strike="noStrike" kern="0" cap="none" spc="0" normalizeH="0" baseline="0" noProof="0" dirty="0">
                <a:ln>
                  <a:noFill/>
                </a:ln>
                <a:effectLst/>
                <a:uLnTx/>
                <a:uFillTx/>
              </a:rPr>
              <a:t>:</a:t>
            </a:r>
            <a:r>
              <a:rPr kumimoji="0" lang="de-DE" sz="1800" b="0" i="1" u="none" strike="noStrike" kern="0" cap="none" spc="0" normalizeH="0" noProof="0" dirty="0">
                <a:ln>
                  <a:noFill/>
                </a:ln>
                <a:effectLst/>
                <a:uLnTx/>
                <a:uFillTx/>
              </a:rPr>
              <a:t> </a:t>
            </a:r>
            <a:r>
              <a:rPr lang="en-US" i="1" kern="0" dirty="0" err="1"/>
              <a:t>Wesemann</a:t>
            </a:r>
            <a:r>
              <a:rPr lang="en-US" i="1" kern="0" dirty="0"/>
              <a:t> et al. (2018), Wikipedia (LSTM)</a:t>
            </a:r>
            <a:endParaRPr kumimoji="0" lang="en-US" sz="1800" b="0" i="1" u="none" strike="noStrike" kern="0" cap="none" spc="0" normalizeH="0" baseline="0" noProof="0" dirty="0">
              <a:ln>
                <a:noFill/>
              </a:ln>
              <a:effectLst/>
              <a:uLnTx/>
              <a:uFillTx/>
            </a:endParaRPr>
          </a:p>
        </p:txBody>
      </p:sp>
      <p:sp>
        <p:nvSpPr>
          <p:cNvPr id="11" name="TextBox 10">
            <a:extLst>
              <a:ext uri="{FF2B5EF4-FFF2-40B4-BE49-F238E27FC236}">
                <a16:creationId xmlns:a16="http://schemas.microsoft.com/office/drawing/2014/main" id="{77DA628A-64D9-409C-9EE5-F72C664B46BC}"/>
              </a:ext>
            </a:extLst>
          </p:cNvPr>
          <p:cNvSpPr txBox="1"/>
          <p:nvPr/>
        </p:nvSpPr>
        <p:spPr>
          <a:xfrm>
            <a:off x="4283601" y="1027050"/>
            <a:ext cx="7908399" cy="1015663"/>
          </a:xfrm>
          <a:prstGeom prst="rect">
            <a:avLst/>
          </a:prstGeom>
          <a:noFill/>
        </p:spPr>
        <p:txBody>
          <a:bodyPr wrap="square" rtlCol="0">
            <a:spAutoFit/>
          </a:bodyPr>
          <a:lstStyle/>
          <a:p>
            <a:pPr algn="ctr"/>
            <a:r>
              <a:rPr lang="en-US" sz="3000" dirty="0"/>
              <a:t>How can we make accurate predictions </a:t>
            </a:r>
            <a:br>
              <a:rPr lang="en-US" sz="3000" dirty="0"/>
            </a:br>
            <a:r>
              <a:rPr lang="en-US" sz="3000" dirty="0"/>
              <a:t>from sequences?</a:t>
            </a:r>
          </a:p>
        </p:txBody>
      </p:sp>
      <p:pic>
        <p:nvPicPr>
          <p:cNvPr id="7" name="Picture 6">
            <a:extLst>
              <a:ext uri="{FF2B5EF4-FFF2-40B4-BE49-F238E27FC236}">
                <a16:creationId xmlns:a16="http://schemas.microsoft.com/office/drawing/2014/main" id="{587DA24F-0F67-4527-9F93-CF25C40EDFB0}"/>
              </a:ext>
            </a:extLst>
          </p:cNvPr>
          <p:cNvPicPr>
            <a:picLocks noChangeAspect="1"/>
          </p:cNvPicPr>
          <p:nvPr/>
        </p:nvPicPr>
        <p:blipFill>
          <a:blip r:embed="rId5"/>
          <a:stretch>
            <a:fillRect/>
          </a:stretch>
        </p:blipFill>
        <p:spPr>
          <a:xfrm>
            <a:off x="0" y="1018799"/>
            <a:ext cx="4283601" cy="5839201"/>
          </a:xfrm>
          <a:prstGeom prst="rect">
            <a:avLst/>
          </a:prstGeom>
        </p:spPr>
      </p:pic>
      <p:pic>
        <p:nvPicPr>
          <p:cNvPr id="17" name="Picture 16" descr="Graphical user interface, application&#10;&#10;Description automatically generated">
            <a:extLst>
              <a:ext uri="{FF2B5EF4-FFF2-40B4-BE49-F238E27FC236}">
                <a16:creationId xmlns:a16="http://schemas.microsoft.com/office/drawing/2014/main" id="{2B3BB593-7AA9-46D9-A13C-AB60693FB66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06941" y="2050964"/>
            <a:ext cx="6485059" cy="4435604"/>
          </a:xfrm>
          <a:prstGeom prst="rect">
            <a:avLst/>
          </a:prstGeom>
        </p:spPr>
      </p:pic>
      <p:sp>
        <p:nvSpPr>
          <p:cNvPr id="21" name="Arrow: Left-Right 20">
            <a:extLst>
              <a:ext uri="{FF2B5EF4-FFF2-40B4-BE49-F238E27FC236}">
                <a16:creationId xmlns:a16="http://schemas.microsoft.com/office/drawing/2014/main" id="{0F8EA0F6-E5AE-4A1E-9068-92933E738FAA}"/>
              </a:ext>
            </a:extLst>
          </p:cNvPr>
          <p:cNvSpPr/>
          <p:nvPr/>
        </p:nvSpPr>
        <p:spPr>
          <a:xfrm>
            <a:off x="4724400" y="4142426"/>
            <a:ext cx="1414839" cy="365779"/>
          </a:xfrm>
          <a:prstGeom prst="lef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889C7654-CC8A-48BF-8B60-CCDF5EC61C40}"/>
              </a:ext>
            </a:extLst>
          </p:cNvPr>
          <p:cNvSpPr txBox="1"/>
          <p:nvPr/>
        </p:nvSpPr>
        <p:spPr>
          <a:xfrm>
            <a:off x="4974619" y="3440146"/>
            <a:ext cx="914400" cy="861774"/>
          </a:xfrm>
          <a:prstGeom prst="rect">
            <a:avLst/>
          </a:prstGeom>
          <a:noFill/>
        </p:spPr>
        <p:txBody>
          <a:bodyPr wrap="square" rtlCol="0">
            <a:spAutoFit/>
          </a:bodyPr>
          <a:lstStyle/>
          <a:p>
            <a:pPr algn="ctr"/>
            <a:r>
              <a:rPr lang="en-US" sz="5000" dirty="0"/>
              <a:t>?</a:t>
            </a:r>
          </a:p>
        </p:txBody>
      </p:sp>
    </p:spTree>
    <p:extLst>
      <p:ext uri="{BB962C8B-B14F-4D97-AF65-F5344CB8AC3E}">
        <p14:creationId xmlns:p14="http://schemas.microsoft.com/office/powerpoint/2010/main" val="9716056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F03AAF-42BB-493C-8862-25F7108DD332}"/>
              </a:ext>
            </a:extLst>
          </p:cNvPr>
          <p:cNvSpPr>
            <a:spLocks noGrp="1"/>
          </p:cNvSpPr>
          <p:nvPr>
            <p:ph type="title"/>
          </p:nvPr>
        </p:nvSpPr>
        <p:spPr>
          <a:xfrm>
            <a:off x="-2" y="1042633"/>
            <a:ext cx="12192000" cy="889175"/>
          </a:xfrm>
        </p:spPr>
        <p:txBody>
          <a:bodyPr>
            <a:normAutofit fontScale="90000"/>
          </a:bodyPr>
          <a:lstStyle/>
          <a:p>
            <a:r>
              <a:rPr lang="en-US" dirty="0"/>
              <a:t>CNNs used for </a:t>
            </a:r>
            <a:r>
              <a:rPr lang="en-US" b="1" dirty="0"/>
              <a:t>computer vision </a:t>
            </a:r>
            <a:r>
              <a:rPr lang="en-US" dirty="0"/>
              <a:t>(analyzing images, videos)</a:t>
            </a:r>
            <a:endParaRPr lang="en-US" b="1" dirty="0"/>
          </a:p>
        </p:txBody>
      </p:sp>
      <p:sp>
        <p:nvSpPr>
          <p:cNvPr id="3" name="Slide Number Placeholder 2">
            <a:extLst>
              <a:ext uri="{FF2B5EF4-FFF2-40B4-BE49-F238E27FC236}">
                <a16:creationId xmlns:a16="http://schemas.microsoft.com/office/drawing/2014/main" id="{2B3486EF-6A35-45FF-8576-343345999EC4}"/>
              </a:ext>
            </a:extLst>
          </p:cNvPr>
          <p:cNvSpPr>
            <a:spLocks noGrp="1"/>
          </p:cNvSpPr>
          <p:nvPr>
            <p:ph type="sldNum" sz="quarter" idx="12"/>
          </p:nvPr>
        </p:nvSpPr>
        <p:spPr/>
        <p:txBody>
          <a:bodyPr/>
          <a:lstStyle/>
          <a:p>
            <a:fld id="{A5686A01-FA10-4E06-92C7-92734750F4C6}" type="slidenum">
              <a:rPr lang="en-US" smtClean="0"/>
              <a:t>10</a:t>
            </a:fld>
            <a:endParaRPr lang="en-US"/>
          </a:p>
        </p:txBody>
      </p:sp>
      <p:pic>
        <p:nvPicPr>
          <p:cNvPr id="6" name="Picture 5">
            <a:extLst>
              <a:ext uri="{FF2B5EF4-FFF2-40B4-BE49-F238E27FC236}">
                <a16:creationId xmlns:a16="http://schemas.microsoft.com/office/drawing/2014/main" id="{A90C82BF-85DF-45FF-B85F-3372BD468065}"/>
              </a:ext>
            </a:extLst>
          </p:cNvPr>
          <p:cNvPicPr>
            <a:picLocks noChangeAspect="1"/>
          </p:cNvPicPr>
          <p:nvPr/>
        </p:nvPicPr>
        <p:blipFill>
          <a:blip r:embed="rId2"/>
          <a:stretch>
            <a:fillRect/>
          </a:stretch>
        </p:blipFill>
        <p:spPr>
          <a:xfrm>
            <a:off x="0" y="1931808"/>
            <a:ext cx="12192000" cy="4926192"/>
          </a:xfrm>
          <a:prstGeom prst="rect">
            <a:avLst/>
          </a:prstGeom>
        </p:spPr>
      </p:pic>
      <p:sp>
        <p:nvSpPr>
          <p:cNvPr id="9" name="TextBox 8">
            <a:extLst>
              <a:ext uri="{FF2B5EF4-FFF2-40B4-BE49-F238E27FC236}">
                <a16:creationId xmlns:a16="http://schemas.microsoft.com/office/drawing/2014/main" id="{6943D1E6-CC81-4C29-848B-044F415DBB6C}"/>
              </a:ext>
            </a:extLst>
          </p:cNvPr>
          <p:cNvSpPr txBox="1"/>
          <p:nvPr/>
        </p:nvSpPr>
        <p:spPr>
          <a:xfrm>
            <a:off x="5747676" y="6339810"/>
            <a:ext cx="6442992" cy="307777"/>
          </a:xfrm>
          <a:prstGeom prst="rect">
            <a:avLst/>
          </a:prstGeom>
          <a:noFill/>
        </p:spPr>
        <p:txBody>
          <a:bodyPr wrap="square">
            <a:spAutoFit/>
          </a:bodyPr>
          <a:lstStyle/>
          <a:p>
            <a:pPr algn="r"/>
            <a:r>
              <a:rPr lang="en-US" sz="1400" i="1" u="sng" dirty="0">
                <a:solidFill>
                  <a:schemeClr val="bg1"/>
                </a:solidFill>
              </a:rPr>
              <a:t>Source</a:t>
            </a:r>
            <a:r>
              <a:rPr lang="en-US" sz="1400" i="1" dirty="0">
                <a:solidFill>
                  <a:schemeClr val="bg1"/>
                </a:solidFill>
              </a:rPr>
              <a:t>: Stanford (CS231)</a:t>
            </a:r>
          </a:p>
        </p:txBody>
      </p:sp>
    </p:spTree>
    <p:extLst>
      <p:ext uri="{BB962C8B-B14F-4D97-AF65-F5344CB8AC3E}">
        <p14:creationId xmlns:p14="http://schemas.microsoft.com/office/powerpoint/2010/main" val="13343852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F5D8E2F-C134-4967-811C-45E566384444}"/>
              </a:ext>
            </a:extLst>
          </p:cNvPr>
          <p:cNvSpPr>
            <a:spLocks noGrp="1"/>
          </p:cNvSpPr>
          <p:nvPr>
            <p:ph type="sldNum" sz="quarter" idx="12"/>
          </p:nvPr>
        </p:nvSpPr>
        <p:spPr/>
        <p:txBody>
          <a:bodyPr/>
          <a:lstStyle/>
          <a:p>
            <a:fld id="{A5686A01-FA10-4E06-92C7-92734750F4C6}" type="slidenum">
              <a:rPr lang="en-US" smtClean="0"/>
              <a:t>11</a:t>
            </a:fld>
            <a:endParaRPr lang="en-US"/>
          </a:p>
        </p:txBody>
      </p:sp>
      <p:pic>
        <p:nvPicPr>
          <p:cNvPr id="5" name="Picture 4">
            <a:extLst>
              <a:ext uri="{FF2B5EF4-FFF2-40B4-BE49-F238E27FC236}">
                <a16:creationId xmlns:a16="http://schemas.microsoft.com/office/drawing/2014/main" id="{85EA5239-E30C-4474-AD7E-C92DA41A0EBA}"/>
              </a:ext>
            </a:extLst>
          </p:cNvPr>
          <p:cNvPicPr>
            <a:picLocks noChangeAspect="1"/>
          </p:cNvPicPr>
          <p:nvPr/>
        </p:nvPicPr>
        <p:blipFill>
          <a:blip r:embed="rId2"/>
          <a:stretch>
            <a:fillRect/>
          </a:stretch>
        </p:blipFill>
        <p:spPr>
          <a:xfrm>
            <a:off x="3567774" y="1030692"/>
            <a:ext cx="8624226" cy="4400773"/>
          </a:xfrm>
          <a:prstGeom prst="rect">
            <a:avLst/>
          </a:prstGeom>
        </p:spPr>
      </p:pic>
      <p:pic>
        <p:nvPicPr>
          <p:cNvPr id="7" name="Picture 6">
            <a:extLst>
              <a:ext uri="{FF2B5EF4-FFF2-40B4-BE49-F238E27FC236}">
                <a16:creationId xmlns:a16="http://schemas.microsoft.com/office/drawing/2014/main" id="{E3ABA1E2-0210-4C82-AF84-EC7358B13025}"/>
              </a:ext>
            </a:extLst>
          </p:cNvPr>
          <p:cNvPicPr>
            <a:picLocks noChangeAspect="1"/>
          </p:cNvPicPr>
          <p:nvPr/>
        </p:nvPicPr>
        <p:blipFill>
          <a:blip r:embed="rId3"/>
          <a:stretch>
            <a:fillRect/>
          </a:stretch>
        </p:blipFill>
        <p:spPr>
          <a:xfrm>
            <a:off x="-26814" y="1030692"/>
            <a:ext cx="3594587" cy="5827307"/>
          </a:xfrm>
          <a:prstGeom prst="rect">
            <a:avLst/>
          </a:prstGeom>
        </p:spPr>
      </p:pic>
      <p:sp>
        <p:nvSpPr>
          <p:cNvPr id="8" name="TextBox 7">
            <a:extLst>
              <a:ext uri="{FF2B5EF4-FFF2-40B4-BE49-F238E27FC236}">
                <a16:creationId xmlns:a16="http://schemas.microsoft.com/office/drawing/2014/main" id="{4897E3F0-2185-43ED-A388-DC2661BA2995}"/>
              </a:ext>
            </a:extLst>
          </p:cNvPr>
          <p:cNvSpPr txBox="1"/>
          <p:nvPr/>
        </p:nvSpPr>
        <p:spPr>
          <a:xfrm>
            <a:off x="5747676" y="6488668"/>
            <a:ext cx="6442992" cy="369332"/>
          </a:xfrm>
          <a:prstGeom prst="rect">
            <a:avLst/>
          </a:prstGeom>
          <a:noFill/>
        </p:spPr>
        <p:txBody>
          <a:bodyPr wrap="square">
            <a:spAutoFit/>
          </a:bodyPr>
          <a:lstStyle/>
          <a:p>
            <a:pPr algn="r"/>
            <a:r>
              <a:rPr lang="en-US" i="1" u="sng" dirty="0"/>
              <a:t>Source</a:t>
            </a:r>
            <a:r>
              <a:rPr lang="en-US" i="1" dirty="0"/>
              <a:t>: Zhu et al. (2017), Prabhat et al. (2020)</a:t>
            </a:r>
          </a:p>
        </p:txBody>
      </p:sp>
      <p:sp>
        <p:nvSpPr>
          <p:cNvPr id="9" name="TextBox 8">
            <a:extLst>
              <a:ext uri="{FF2B5EF4-FFF2-40B4-BE49-F238E27FC236}">
                <a16:creationId xmlns:a16="http://schemas.microsoft.com/office/drawing/2014/main" id="{89D0DA4D-1068-460D-8035-9B53916AE7E5}"/>
              </a:ext>
            </a:extLst>
          </p:cNvPr>
          <p:cNvSpPr txBox="1"/>
          <p:nvPr/>
        </p:nvSpPr>
        <p:spPr>
          <a:xfrm>
            <a:off x="3567773" y="5431465"/>
            <a:ext cx="2971250" cy="1477328"/>
          </a:xfrm>
          <a:prstGeom prst="rect">
            <a:avLst/>
          </a:prstGeom>
          <a:noFill/>
        </p:spPr>
        <p:txBody>
          <a:bodyPr wrap="square" rtlCol="0">
            <a:spAutoFit/>
          </a:bodyPr>
          <a:lstStyle/>
          <a:p>
            <a:pPr algn="l"/>
            <a:r>
              <a:rPr lang="en-US" sz="3000" dirty="0"/>
              <a:t>Object Detection for Remote Sensing</a:t>
            </a:r>
          </a:p>
        </p:txBody>
      </p:sp>
      <p:sp>
        <p:nvSpPr>
          <p:cNvPr id="10" name="TextBox 9">
            <a:extLst>
              <a:ext uri="{FF2B5EF4-FFF2-40B4-BE49-F238E27FC236}">
                <a16:creationId xmlns:a16="http://schemas.microsoft.com/office/drawing/2014/main" id="{109BBAE5-84E4-4E48-8C0A-F90066BD46BD}"/>
              </a:ext>
            </a:extLst>
          </p:cNvPr>
          <p:cNvSpPr txBox="1"/>
          <p:nvPr/>
        </p:nvSpPr>
        <p:spPr>
          <a:xfrm>
            <a:off x="7165904" y="5380672"/>
            <a:ext cx="5024764" cy="1015663"/>
          </a:xfrm>
          <a:prstGeom prst="rect">
            <a:avLst/>
          </a:prstGeom>
          <a:noFill/>
        </p:spPr>
        <p:txBody>
          <a:bodyPr wrap="square" rtlCol="0">
            <a:spAutoFit/>
          </a:bodyPr>
          <a:lstStyle/>
          <a:p>
            <a:pPr algn="ctr"/>
            <a:r>
              <a:rPr lang="en-US" sz="3000" dirty="0"/>
              <a:t>Instance Segmentation for Storm Detection</a:t>
            </a:r>
          </a:p>
        </p:txBody>
      </p:sp>
    </p:spTree>
    <p:extLst>
      <p:ext uri="{BB962C8B-B14F-4D97-AF65-F5344CB8AC3E}">
        <p14:creationId xmlns:p14="http://schemas.microsoft.com/office/powerpoint/2010/main" val="120645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B3E335-8020-411C-8070-3A51F0C8E356}"/>
              </a:ext>
            </a:extLst>
          </p:cNvPr>
          <p:cNvSpPr>
            <a:spLocks noGrp="1"/>
          </p:cNvSpPr>
          <p:nvPr>
            <p:ph type="title"/>
          </p:nvPr>
        </p:nvSpPr>
        <p:spPr>
          <a:xfrm>
            <a:off x="-2" y="1042632"/>
            <a:ext cx="12192000" cy="966921"/>
          </a:xfrm>
        </p:spPr>
        <p:txBody>
          <a:bodyPr/>
          <a:lstStyle/>
          <a:p>
            <a:r>
              <a:rPr lang="en-US" dirty="0"/>
              <a:t>This week: Recurrent Neural Networks (RNNs)</a:t>
            </a:r>
          </a:p>
        </p:txBody>
      </p:sp>
      <p:sp>
        <p:nvSpPr>
          <p:cNvPr id="3" name="Slide Number Placeholder 2">
            <a:extLst>
              <a:ext uri="{FF2B5EF4-FFF2-40B4-BE49-F238E27FC236}">
                <a16:creationId xmlns:a16="http://schemas.microsoft.com/office/drawing/2014/main" id="{8284AF67-3311-489E-9D52-787A20D5AFAE}"/>
              </a:ext>
            </a:extLst>
          </p:cNvPr>
          <p:cNvSpPr>
            <a:spLocks noGrp="1"/>
          </p:cNvSpPr>
          <p:nvPr>
            <p:ph type="sldNum" sz="quarter" idx="12"/>
          </p:nvPr>
        </p:nvSpPr>
        <p:spPr/>
        <p:txBody>
          <a:bodyPr/>
          <a:lstStyle/>
          <a:p>
            <a:fld id="{A5686A01-FA10-4E06-92C7-92734750F4C6}" type="slidenum">
              <a:rPr lang="en-US" smtClean="0"/>
              <a:t>12</a:t>
            </a:fld>
            <a:endParaRPr lang="en-US"/>
          </a:p>
        </p:txBody>
      </p:sp>
      <p:sp>
        <p:nvSpPr>
          <p:cNvPr id="4" name="TextBox 3">
            <a:extLst>
              <a:ext uri="{FF2B5EF4-FFF2-40B4-BE49-F238E27FC236}">
                <a16:creationId xmlns:a16="http://schemas.microsoft.com/office/drawing/2014/main" id="{C4AEB6B5-42B8-44DF-852F-EE371ED97CCF}"/>
              </a:ext>
            </a:extLst>
          </p:cNvPr>
          <p:cNvSpPr txBox="1"/>
          <p:nvPr/>
        </p:nvSpPr>
        <p:spPr>
          <a:xfrm>
            <a:off x="-1" y="1871330"/>
            <a:ext cx="12190669" cy="553998"/>
          </a:xfrm>
          <a:prstGeom prst="rect">
            <a:avLst/>
          </a:prstGeom>
          <a:noFill/>
        </p:spPr>
        <p:txBody>
          <a:bodyPr wrap="square" rtlCol="0">
            <a:spAutoFit/>
          </a:bodyPr>
          <a:lstStyle/>
          <a:p>
            <a:pPr algn="ctr"/>
            <a:r>
              <a:rPr lang="en-US" sz="3000" dirty="0"/>
              <a:t>Regularized versions of ANNs to process temporal sequences</a:t>
            </a:r>
          </a:p>
        </p:txBody>
      </p:sp>
      <p:pic>
        <p:nvPicPr>
          <p:cNvPr id="5" name="Picture 4" descr="Shape, square&#10;&#10;Description automatically generated">
            <a:extLst>
              <a:ext uri="{FF2B5EF4-FFF2-40B4-BE49-F238E27FC236}">
                <a16:creationId xmlns:a16="http://schemas.microsoft.com/office/drawing/2014/main" id="{30629C78-C629-42EE-86B9-4C5FC18B0C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67600" y="2626378"/>
            <a:ext cx="4615961" cy="3429000"/>
          </a:xfrm>
          <a:prstGeom prst="rect">
            <a:avLst/>
          </a:prstGeom>
        </p:spPr>
      </p:pic>
      <p:pic>
        <p:nvPicPr>
          <p:cNvPr id="7" name="Picture 6" descr="Diagram&#10;&#10;Description automatically generated with low confidence">
            <a:extLst>
              <a:ext uri="{FF2B5EF4-FFF2-40B4-BE49-F238E27FC236}">
                <a16:creationId xmlns:a16="http://schemas.microsoft.com/office/drawing/2014/main" id="{960EED53-F87C-49E8-BE70-F0E3F966E7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 y="2626378"/>
            <a:ext cx="7441226" cy="4018262"/>
          </a:xfrm>
          <a:prstGeom prst="rect">
            <a:avLst/>
          </a:prstGeom>
        </p:spPr>
      </p:pic>
      <p:sp>
        <p:nvSpPr>
          <p:cNvPr id="8" name="TextBox 7">
            <a:extLst>
              <a:ext uri="{FF2B5EF4-FFF2-40B4-BE49-F238E27FC236}">
                <a16:creationId xmlns:a16="http://schemas.microsoft.com/office/drawing/2014/main" id="{15E20CC1-3F2C-4DD3-A8F0-F03F076F2599}"/>
              </a:ext>
            </a:extLst>
          </p:cNvPr>
          <p:cNvSpPr txBox="1"/>
          <p:nvPr/>
        </p:nvSpPr>
        <p:spPr>
          <a:xfrm>
            <a:off x="7574706" y="6204188"/>
            <a:ext cx="4615962" cy="646331"/>
          </a:xfrm>
          <a:prstGeom prst="rect">
            <a:avLst/>
          </a:prstGeom>
          <a:noFill/>
        </p:spPr>
        <p:txBody>
          <a:bodyPr wrap="square">
            <a:spAutoFit/>
          </a:bodyPr>
          <a:lstStyle/>
          <a:p>
            <a:pPr algn="r"/>
            <a:r>
              <a:rPr lang="en-US" i="1" u="sng" dirty="0"/>
              <a:t>Source</a:t>
            </a:r>
            <a:r>
              <a:rPr lang="en-US" i="1" dirty="0"/>
              <a:t>: Michael Phi, Raimi Karim </a:t>
            </a:r>
            <a:br>
              <a:rPr lang="en-US" i="1" dirty="0"/>
            </a:br>
            <a:r>
              <a:rPr lang="en-US" i="1" dirty="0"/>
              <a:t>(Towards Data Science)</a:t>
            </a:r>
          </a:p>
        </p:txBody>
      </p:sp>
      <p:pic>
        <p:nvPicPr>
          <p:cNvPr id="9" name="Picture 8" descr="Icon&#10;&#10;Description automatically generated">
            <a:extLst>
              <a:ext uri="{FF2B5EF4-FFF2-40B4-BE49-F238E27FC236}">
                <a16:creationId xmlns:a16="http://schemas.microsoft.com/office/drawing/2014/main" id="{65108AFC-FFB4-43CA-9FB5-E703CC370C3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042632"/>
            <a:ext cx="425221" cy="425221"/>
          </a:xfrm>
          <a:prstGeom prst="rect">
            <a:avLst/>
          </a:prstGeom>
        </p:spPr>
      </p:pic>
    </p:spTree>
    <p:extLst>
      <p:ext uri="{BB962C8B-B14F-4D97-AF65-F5344CB8AC3E}">
        <p14:creationId xmlns:p14="http://schemas.microsoft.com/office/powerpoint/2010/main" val="22005647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5295E-D68C-4484-8988-61F8ED963977}"/>
              </a:ext>
            </a:extLst>
          </p:cNvPr>
          <p:cNvSpPr>
            <a:spLocks noGrp="1"/>
          </p:cNvSpPr>
          <p:nvPr>
            <p:ph type="title"/>
          </p:nvPr>
        </p:nvSpPr>
        <p:spPr>
          <a:xfrm>
            <a:off x="-2" y="1042634"/>
            <a:ext cx="12192000" cy="713824"/>
          </a:xfrm>
        </p:spPr>
        <p:txBody>
          <a:bodyPr/>
          <a:lstStyle/>
          <a:p>
            <a:r>
              <a:rPr lang="en-US" dirty="0"/>
              <a:t>RNNs used to process </a:t>
            </a:r>
            <a:r>
              <a:rPr lang="en-US" b="1" dirty="0"/>
              <a:t>temporal sequences</a:t>
            </a:r>
          </a:p>
        </p:txBody>
      </p:sp>
      <p:sp>
        <p:nvSpPr>
          <p:cNvPr id="3" name="Slide Number Placeholder 2">
            <a:extLst>
              <a:ext uri="{FF2B5EF4-FFF2-40B4-BE49-F238E27FC236}">
                <a16:creationId xmlns:a16="http://schemas.microsoft.com/office/drawing/2014/main" id="{4AE7E89A-DE10-446F-8D6C-4EF86CAB41AC}"/>
              </a:ext>
            </a:extLst>
          </p:cNvPr>
          <p:cNvSpPr>
            <a:spLocks noGrp="1"/>
          </p:cNvSpPr>
          <p:nvPr>
            <p:ph type="sldNum" sz="quarter" idx="12"/>
          </p:nvPr>
        </p:nvSpPr>
        <p:spPr/>
        <p:txBody>
          <a:bodyPr/>
          <a:lstStyle/>
          <a:p>
            <a:fld id="{A5686A01-FA10-4E06-92C7-92734750F4C6}" type="slidenum">
              <a:rPr lang="en-US" smtClean="0"/>
              <a:t>13</a:t>
            </a:fld>
            <a:endParaRPr lang="en-US"/>
          </a:p>
        </p:txBody>
      </p:sp>
      <p:pic>
        <p:nvPicPr>
          <p:cNvPr id="5" name="Picture 4" descr="Chart, box and whisker chart&#10;&#10;Description automatically generated">
            <a:extLst>
              <a:ext uri="{FF2B5EF4-FFF2-40B4-BE49-F238E27FC236}">
                <a16:creationId xmlns:a16="http://schemas.microsoft.com/office/drawing/2014/main" id="{10425885-9B87-47C1-8B69-64E62A534C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259892"/>
            <a:ext cx="5679440" cy="2598108"/>
          </a:xfrm>
          <a:prstGeom prst="rect">
            <a:avLst/>
          </a:prstGeom>
        </p:spPr>
      </p:pic>
      <p:pic>
        <p:nvPicPr>
          <p:cNvPr id="7" name="Picture 6" descr="Diagram&#10;&#10;Description automatically generated">
            <a:extLst>
              <a:ext uri="{FF2B5EF4-FFF2-40B4-BE49-F238E27FC236}">
                <a16:creationId xmlns:a16="http://schemas.microsoft.com/office/drawing/2014/main" id="{FD7361EC-8544-462B-9805-E1D93C27EF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 y="1759668"/>
            <a:ext cx="8869682" cy="2534195"/>
          </a:xfrm>
          <a:prstGeom prst="rect">
            <a:avLst/>
          </a:prstGeom>
        </p:spPr>
      </p:pic>
      <p:sp>
        <p:nvSpPr>
          <p:cNvPr id="8" name="TextBox 7">
            <a:extLst>
              <a:ext uri="{FF2B5EF4-FFF2-40B4-BE49-F238E27FC236}">
                <a16:creationId xmlns:a16="http://schemas.microsoft.com/office/drawing/2014/main" id="{7E43022D-FB8B-45A4-B3AC-195638EE8C9E}"/>
              </a:ext>
            </a:extLst>
          </p:cNvPr>
          <p:cNvSpPr txBox="1"/>
          <p:nvPr/>
        </p:nvSpPr>
        <p:spPr>
          <a:xfrm>
            <a:off x="8869680" y="3665120"/>
            <a:ext cx="3322318" cy="553998"/>
          </a:xfrm>
          <a:prstGeom prst="rect">
            <a:avLst/>
          </a:prstGeom>
          <a:noFill/>
        </p:spPr>
        <p:txBody>
          <a:bodyPr wrap="square" rtlCol="0">
            <a:spAutoFit/>
          </a:bodyPr>
          <a:lstStyle/>
          <a:p>
            <a:pPr algn="ctr"/>
            <a:r>
              <a:rPr lang="en-US" sz="3000" dirty="0"/>
              <a:t>Speech Recognition</a:t>
            </a:r>
          </a:p>
        </p:txBody>
      </p:sp>
      <p:pic>
        <p:nvPicPr>
          <p:cNvPr id="10" name="Picture 9" descr="A picture containing diagram&#10;&#10;Description automatically generated">
            <a:extLst>
              <a:ext uri="{FF2B5EF4-FFF2-40B4-BE49-F238E27FC236}">
                <a16:creationId xmlns:a16="http://schemas.microsoft.com/office/drawing/2014/main" id="{E2980145-CC2D-4655-8474-C4AECBF3FCF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69680" y="1756457"/>
            <a:ext cx="3322318" cy="1833919"/>
          </a:xfrm>
          <a:prstGeom prst="rect">
            <a:avLst/>
          </a:prstGeom>
        </p:spPr>
      </p:pic>
      <p:sp>
        <p:nvSpPr>
          <p:cNvPr id="11" name="TextBox 10">
            <a:extLst>
              <a:ext uri="{FF2B5EF4-FFF2-40B4-BE49-F238E27FC236}">
                <a16:creationId xmlns:a16="http://schemas.microsoft.com/office/drawing/2014/main" id="{127B6BE4-7216-4EA4-A689-FC7768491EC0}"/>
              </a:ext>
            </a:extLst>
          </p:cNvPr>
          <p:cNvSpPr txBox="1"/>
          <p:nvPr/>
        </p:nvSpPr>
        <p:spPr>
          <a:xfrm>
            <a:off x="8209280" y="6211669"/>
            <a:ext cx="3982720" cy="646331"/>
          </a:xfrm>
          <a:prstGeom prst="rect">
            <a:avLst/>
          </a:prstGeom>
          <a:noFill/>
        </p:spPr>
        <p:txBody>
          <a:bodyPr wrap="square">
            <a:spAutoFit/>
          </a:bodyPr>
          <a:lstStyle/>
          <a:p>
            <a:pPr algn="r"/>
            <a:r>
              <a:rPr lang="en-US" i="1" u="sng" dirty="0"/>
              <a:t>Source</a:t>
            </a:r>
            <a:r>
              <a:rPr lang="en-US" i="1" dirty="0"/>
              <a:t>: Adam </a:t>
            </a:r>
            <a:r>
              <a:rPr lang="en-US" i="1" dirty="0" err="1"/>
              <a:t>Geitgey</a:t>
            </a:r>
            <a:r>
              <a:rPr lang="en-US" i="1" dirty="0"/>
              <a:t> (Medium), opennmt.net, Google Translate</a:t>
            </a:r>
          </a:p>
        </p:txBody>
      </p:sp>
      <p:sp>
        <p:nvSpPr>
          <p:cNvPr id="12" name="TextBox 11">
            <a:extLst>
              <a:ext uri="{FF2B5EF4-FFF2-40B4-BE49-F238E27FC236}">
                <a16:creationId xmlns:a16="http://schemas.microsoft.com/office/drawing/2014/main" id="{818A3C46-A095-44BA-83A2-DDE241F16CC1}"/>
              </a:ext>
            </a:extLst>
          </p:cNvPr>
          <p:cNvSpPr txBox="1"/>
          <p:nvPr/>
        </p:nvSpPr>
        <p:spPr>
          <a:xfrm>
            <a:off x="7657318" y="4820617"/>
            <a:ext cx="1903242" cy="1015663"/>
          </a:xfrm>
          <a:prstGeom prst="rect">
            <a:avLst/>
          </a:prstGeom>
          <a:noFill/>
        </p:spPr>
        <p:txBody>
          <a:bodyPr wrap="square" rtlCol="0">
            <a:spAutoFit/>
          </a:bodyPr>
          <a:lstStyle/>
          <a:p>
            <a:pPr algn="ctr"/>
            <a:r>
              <a:rPr lang="en-US" sz="3000" dirty="0"/>
              <a:t>Machine Translation</a:t>
            </a:r>
          </a:p>
        </p:txBody>
      </p:sp>
      <p:pic>
        <p:nvPicPr>
          <p:cNvPr id="14" name="Picture 13" descr="A close-up of a cell phone&#10;&#10;Description automatically generated with medium confidence">
            <a:extLst>
              <a:ext uri="{FF2B5EF4-FFF2-40B4-BE49-F238E27FC236}">
                <a16:creationId xmlns:a16="http://schemas.microsoft.com/office/drawing/2014/main" id="{D243DB32-1C25-42D7-B31A-ECBEBA331CD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99221" y="4293863"/>
            <a:ext cx="2058097" cy="3084834"/>
          </a:xfrm>
          <a:prstGeom prst="rect">
            <a:avLst/>
          </a:prstGeom>
        </p:spPr>
      </p:pic>
    </p:spTree>
    <p:extLst>
      <p:ext uri="{BB962C8B-B14F-4D97-AF65-F5344CB8AC3E}">
        <p14:creationId xmlns:p14="http://schemas.microsoft.com/office/powerpoint/2010/main" val="1191392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par>
                                <p:cTn id="19" presetID="10"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500"/>
                                        <p:tgtEl>
                                          <p:spTgt spid="14"/>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7844D6F-9812-4771-9CCA-E4C8E71D7E18}"/>
              </a:ext>
            </a:extLst>
          </p:cNvPr>
          <p:cNvSpPr>
            <a:spLocks noGrp="1"/>
          </p:cNvSpPr>
          <p:nvPr>
            <p:ph type="sldNum" sz="quarter" idx="12"/>
          </p:nvPr>
        </p:nvSpPr>
        <p:spPr/>
        <p:txBody>
          <a:bodyPr/>
          <a:lstStyle/>
          <a:p>
            <a:fld id="{A5686A01-FA10-4E06-92C7-92734750F4C6}" type="slidenum">
              <a:rPr lang="en-US" smtClean="0"/>
              <a:pPr/>
              <a:t>14</a:t>
            </a:fld>
            <a:endParaRPr lang="en-US" dirty="0"/>
          </a:p>
        </p:txBody>
      </p:sp>
      <p:pic>
        <p:nvPicPr>
          <p:cNvPr id="3" name="Picture 2">
            <a:extLst>
              <a:ext uri="{FF2B5EF4-FFF2-40B4-BE49-F238E27FC236}">
                <a16:creationId xmlns:a16="http://schemas.microsoft.com/office/drawing/2014/main" id="{04AEBE18-093B-410D-904E-1615413052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48135"/>
            <a:ext cx="7432158" cy="3143183"/>
          </a:xfrm>
          <a:prstGeom prst="rect">
            <a:avLst/>
          </a:prstGeom>
        </p:spPr>
      </p:pic>
      <p:sp>
        <p:nvSpPr>
          <p:cNvPr id="4" name="TextBox 3">
            <a:extLst>
              <a:ext uri="{FF2B5EF4-FFF2-40B4-BE49-F238E27FC236}">
                <a16:creationId xmlns:a16="http://schemas.microsoft.com/office/drawing/2014/main" id="{C5AC7CE3-B05F-4325-ACC3-15B15C3B8B77}"/>
              </a:ext>
            </a:extLst>
          </p:cNvPr>
          <p:cNvSpPr txBox="1"/>
          <p:nvPr/>
        </p:nvSpPr>
        <p:spPr>
          <a:xfrm>
            <a:off x="-1" y="4191318"/>
            <a:ext cx="7432158" cy="553998"/>
          </a:xfrm>
          <a:prstGeom prst="rect">
            <a:avLst/>
          </a:prstGeom>
          <a:noFill/>
        </p:spPr>
        <p:txBody>
          <a:bodyPr wrap="square" rtlCol="0">
            <a:spAutoFit/>
          </a:bodyPr>
          <a:lstStyle/>
          <a:p>
            <a:pPr algn="ctr"/>
            <a:r>
              <a:rPr lang="en-US" sz="3000" dirty="0"/>
              <a:t>Catchment-independent rainfall-runoff models</a:t>
            </a:r>
          </a:p>
        </p:txBody>
      </p:sp>
      <p:sp>
        <p:nvSpPr>
          <p:cNvPr id="5" name="TextBox 4">
            <a:extLst>
              <a:ext uri="{FF2B5EF4-FFF2-40B4-BE49-F238E27FC236}">
                <a16:creationId xmlns:a16="http://schemas.microsoft.com/office/drawing/2014/main" id="{5EB401E2-F6B7-41C6-B46F-52DE93573762}"/>
              </a:ext>
            </a:extLst>
          </p:cNvPr>
          <p:cNvSpPr txBox="1"/>
          <p:nvPr/>
        </p:nvSpPr>
        <p:spPr>
          <a:xfrm>
            <a:off x="4399280" y="6488668"/>
            <a:ext cx="7792720" cy="369332"/>
          </a:xfrm>
          <a:prstGeom prst="rect">
            <a:avLst/>
          </a:prstGeom>
          <a:noFill/>
        </p:spPr>
        <p:txBody>
          <a:bodyPr wrap="square">
            <a:spAutoFit/>
          </a:bodyPr>
          <a:lstStyle/>
          <a:p>
            <a:pPr algn="r"/>
            <a:r>
              <a:rPr lang="en-US" i="1" u="sng" dirty="0"/>
              <a:t>Source</a:t>
            </a:r>
            <a:r>
              <a:rPr lang="en-US" i="1" dirty="0"/>
              <a:t>: Nadav Peleg (UNIL), </a:t>
            </a:r>
            <a:r>
              <a:rPr lang="en-US" i="1" dirty="0" err="1"/>
              <a:t>Zaytar</a:t>
            </a:r>
            <a:r>
              <a:rPr lang="en-US" i="1" dirty="0"/>
              <a:t> and El </a:t>
            </a:r>
            <a:r>
              <a:rPr lang="en-US" i="1" dirty="0" err="1"/>
              <a:t>Amrani</a:t>
            </a:r>
            <a:r>
              <a:rPr lang="en-US" i="1" dirty="0"/>
              <a:t> (2016), Russwurm et al. (2017) </a:t>
            </a:r>
          </a:p>
        </p:txBody>
      </p:sp>
      <p:pic>
        <p:nvPicPr>
          <p:cNvPr id="7" name="Picture 6">
            <a:extLst>
              <a:ext uri="{FF2B5EF4-FFF2-40B4-BE49-F238E27FC236}">
                <a16:creationId xmlns:a16="http://schemas.microsoft.com/office/drawing/2014/main" id="{62A94CBE-9447-490B-83F3-07DB6CEE6380}"/>
              </a:ext>
            </a:extLst>
          </p:cNvPr>
          <p:cNvPicPr>
            <a:picLocks noChangeAspect="1"/>
          </p:cNvPicPr>
          <p:nvPr/>
        </p:nvPicPr>
        <p:blipFill>
          <a:blip r:embed="rId4"/>
          <a:stretch>
            <a:fillRect/>
          </a:stretch>
        </p:blipFill>
        <p:spPr>
          <a:xfrm>
            <a:off x="7419878" y="1030619"/>
            <a:ext cx="4772122" cy="3409301"/>
          </a:xfrm>
          <a:prstGeom prst="rect">
            <a:avLst/>
          </a:prstGeom>
        </p:spPr>
      </p:pic>
      <p:sp>
        <p:nvSpPr>
          <p:cNvPr id="8" name="TextBox 7">
            <a:extLst>
              <a:ext uri="{FF2B5EF4-FFF2-40B4-BE49-F238E27FC236}">
                <a16:creationId xmlns:a16="http://schemas.microsoft.com/office/drawing/2014/main" id="{1E4C5447-FE26-4952-AB25-66EBF4B9D601}"/>
              </a:ext>
            </a:extLst>
          </p:cNvPr>
          <p:cNvSpPr txBox="1"/>
          <p:nvPr/>
        </p:nvSpPr>
        <p:spPr>
          <a:xfrm>
            <a:off x="7057024" y="4716665"/>
            <a:ext cx="5134976" cy="553998"/>
          </a:xfrm>
          <a:prstGeom prst="rect">
            <a:avLst/>
          </a:prstGeom>
          <a:noFill/>
        </p:spPr>
        <p:txBody>
          <a:bodyPr wrap="square" rtlCol="0">
            <a:spAutoFit/>
          </a:bodyPr>
          <a:lstStyle/>
          <a:p>
            <a:pPr algn="ctr"/>
            <a:r>
              <a:rPr lang="en-US" sz="3000" dirty="0"/>
              <a:t>Dynamic Time-Series Modeling</a:t>
            </a:r>
          </a:p>
        </p:txBody>
      </p:sp>
      <p:pic>
        <p:nvPicPr>
          <p:cNvPr id="10" name="Picture 9">
            <a:extLst>
              <a:ext uri="{FF2B5EF4-FFF2-40B4-BE49-F238E27FC236}">
                <a16:creationId xmlns:a16="http://schemas.microsoft.com/office/drawing/2014/main" id="{8A65E875-BBB0-4CA9-B159-D1E4174A00D2}"/>
              </a:ext>
            </a:extLst>
          </p:cNvPr>
          <p:cNvPicPr>
            <a:picLocks noChangeAspect="1"/>
          </p:cNvPicPr>
          <p:nvPr/>
        </p:nvPicPr>
        <p:blipFill>
          <a:blip r:embed="rId5"/>
          <a:stretch>
            <a:fillRect/>
          </a:stretch>
        </p:blipFill>
        <p:spPr>
          <a:xfrm>
            <a:off x="1" y="4749090"/>
            <a:ext cx="4124959" cy="2121408"/>
          </a:xfrm>
          <a:prstGeom prst="rect">
            <a:avLst/>
          </a:prstGeom>
        </p:spPr>
      </p:pic>
      <p:sp>
        <p:nvSpPr>
          <p:cNvPr id="11" name="TextBox 10">
            <a:extLst>
              <a:ext uri="{FF2B5EF4-FFF2-40B4-BE49-F238E27FC236}">
                <a16:creationId xmlns:a16="http://schemas.microsoft.com/office/drawing/2014/main" id="{0517BE4A-4DBF-4137-AF4B-1D95A5C419C9}"/>
              </a:ext>
            </a:extLst>
          </p:cNvPr>
          <p:cNvSpPr txBox="1"/>
          <p:nvPr/>
        </p:nvSpPr>
        <p:spPr>
          <a:xfrm>
            <a:off x="4124960" y="4998768"/>
            <a:ext cx="2239376" cy="1477328"/>
          </a:xfrm>
          <a:prstGeom prst="rect">
            <a:avLst/>
          </a:prstGeom>
          <a:noFill/>
        </p:spPr>
        <p:txBody>
          <a:bodyPr wrap="square" rtlCol="0">
            <a:spAutoFit/>
          </a:bodyPr>
          <a:lstStyle/>
          <a:p>
            <a:pPr algn="ctr"/>
            <a:r>
              <a:rPr lang="en-US" sz="3000" dirty="0"/>
              <a:t>Dynamic Land Cover Classification</a:t>
            </a:r>
          </a:p>
        </p:txBody>
      </p:sp>
    </p:spTree>
    <p:extLst>
      <p:ext uri="{BB962C8B-B14F-4D97-AF65-F5344CB8AC3E}">
        <p14:creationId xmlns:p14="http://schemas.microsoft.com/office/powerpoint/2010/main" val="29265375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P spid="11"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F7CFDD-2D72-418A-B986-2979FB1959B2}"/>
              </a:ext>
            </a:extLst>
          </p:cNvPr>
          <p:cNvSpPr>
            <a:spLocks noGrp="1"/>
          </p:cNvSpPr>
          <p:nvPr>
            <p:ph type="title"/>
          </p:nvPr>
        </p:nvSpPr>
        <p:spPr>
          <a:xfrm>
            <a:off x="-2" y="1042633"/>
            <a:ext cx="12192000" cy="900345"/>
          </a:xfrm>
        </p:spPr>
        <p:txBody>
          <a:bodyPr/>
          <a:lstStyle/>
          <a:p>
            <a:r>
              <a:rPr lang="en-US" dirty="0"/>
              <a:t>Forecasting Time-Series in Environmental Science</a:t>
            </a:r>
          </a:p>
        </p:txBody>
      </p:sp>
      <p:sp>
        <p:nvSpPr>
          <p:cNvPr id="3" name="Slide Number Placeholder 2">
            <a:extLst>
              <a:ext uri="{FF2B5EF4-FFF2-40B4-BE49-F238E27FC236}">
                <a16:creationId xmlns:a16="http://schemas.microsoft.com/office/drawing/2014/main" id="{E6ED4C61-2C60-485C-A6CC-C442FB4BA33F}"/>
              </a:ext>
            </a:extLst>
          </p:cNvPr>
          <p:cNvSpPr>
            <a:spLocks noGrp="1"/>
          </p:cNvSpPr>
          <p:nvPr>
            <p:ph type="sldNum" sz="quarter" idx="12"/>
          </p:nvPr>
        </p:nvSpPr>
        <p:spPr/>
        <p:txBody>
          <a:bodyPr/>
          <a:lstStyle/>
          <a:p>
            <a:fld id="{A5686A01-FA10-4E06-92C7-92734750F4C6}" type="slidenum">
              <a:rPr lang="en-US" smtClean="0"/>
              <a:t>15</a:t>
            </a:fld>
            <a:endParaRPr lang="en-US"/>
          </a:p>
        </p:txBody>
      </p:sp>
      <p:pic>
        <p:nvPicPr>
          <p:cNvPr id="5" name="Picture 4">
            <a:extLst>
              <a:ext uri="{FF2B5EF4-FFF2-40B4-BE49-F238E27FC236}">
                <a16:creationId xmlns:a16="http://schemas.microsoft.com/office/drawing/2014/main" id="{4AE28891-A90C-4B7B-A18C-F3ED6FDE6C6D}"/>
              </a:ext>
            </a:extLst>
          </p:cNvPr>
          <p:cNvPicPr>
            <a:picLocks noChangeAspect="1"/>
          </p:cNvPicPr>
          <p:nvPr/>
        </p:nvPicPr>
        <p:blipFill>
          <a:blip r:embed="rId2"/>
          <a:stretch>
            <a:fillRect/>
          </a:stretch>
        </p:blipFill>
        <p:spPr>
          <a:xfrm>
            <a:off x="2420985" y="1942978"/>
            <a:ext cx="7350029" cy="4915022"/>
          </a:xfrm>
          <a:prstGeom prst="rect">
            <a:avLst/>
          </a:prstGeom>
        </p:spPr>
      </p:pic>
      <p:sp>
        <p:nvSpPr>
          <p:cNvPr id="6" name="TextBox 5">
            <a:extLst>
              <a:ext uri="{FF2B5EF4-FFF2-40B4-BE49-F238E27FC236}">
                <a16:creationId xmlns:a16="http://schemas.microsoft.com/office/drawing/2014/main" id="{9F2DC5AA-3E32-42F6-9A0C-51692D664B78}"/>
              </a:ext>
            </a:extLst>
          </p:cNvPr>
          <p:cNvSpPr txBox="1"/>
          <p:nvPr/>
        </p:nvSpPr>
        <p:spPr>
          <a:xfrm>
            <a:off x="-2" y="1942978"/>
            <a:ext cx="2420987" cy="1938992"/>
          </a:xfrm>
          <a:prstGeom prst="rect">
            <a:avLst/>
          </a:prstGeom>
          <a:noFill/>
        </p:spPr>
        <p:txBody>
          <a:bodyPr wrap="square" rtlCol="0">
            <a:spAutoFit/>
          </a:bodyPr>
          <a:lstStyle/>
          <a:p>
            <a:pPr algn="l"/>
            <a:r>
              <a:rPr lang="en-US" sz="3000" u="sng" dirty="0"/>
              <a:t>Seq-to-seq</a:t>
            </a:r>
            <a:r>
              <a:rPr lang="en-US" sz="3000" dirty="0"/>
              <a:t>:</a:t>
            </a:r>
          </a:p>
          <a:p>
            <a:pPr algn="l"/>
            <a:r>
              <a:rPr lang="en-US" sz="3000" dirty="0"/>
              <a:t>Env. Time Series Prediction</a:t>
            </a:r>
          </a:p>
        </p:txBody>
      </p:sp>
      <p:sp>
        <p:nvSpPr>
          <p:cNvPr id="7" name="TextBox 6">
            <a:extLst>
              <a:ext uri="{FF2B5EF4-FFF2-40B4-BE49-F238E27FC236}">
                <a16:creationId xmlns:a16="http://schemas.microsoft.com/office/drawing/2014/main" id="{95964F59-326F-45A3-BBCA-CB0BA95E245E}"/>
              </a:ext>
            </a:extLst>
          </p:cNvPr>
          <p:cNvSpPr txBox="1"/>
          <p:nvPr/>
        </p:nvSpPr>
        <p:spPr>
          <a:xfrm>
            <a:off x="9771010" y="1931702"/>
            <a:ext cx="2420987" cy="1477328"/>
          </a:xfrm>
          <a:prstGeom prst="rect">
            <a:avLst/>
          </a:prstGeom>
          <a:noFill/>
        </p:spPr>
        <p:txBody>
          <a:bodyPr wrap="square" rtlCol="0">
            <a:spAutoFit/>
          </a:bodyPr>
          <a:lstStyle/>
          <a:p>
            <a:pPr algn="r"/>
            <a:r>
              <a:rPr lang="en-US" sz="3000" u="sng" dirty="0"/>
              <a:t>Seq-to-vector</a:t>
            </a:r>
            <a:r>
              <a:rPr lang="en-US" sz="3000" dirty="0"/>
              <a:t>:</a:t>
            </a:r>
          </a:p>
          <a:p>
            <a:pPr algn="r"/>
            <a:r>
              <a:rPr lang="en-US" sz="3000" dirty="0"/>
              <a:t>Make a single prediction</a:t>
            </a:r>
          </a:p>
        </p:txBody>
      </p:sp>
      <p:sp>
        <p:nvSpPr>
          <p:cNvPr id="8" name="TextBox 7">
            <a:extLst>
              <a:ext uri="{FF2B5EF4-FFF2-40B4-BE49-F238E27FC236}">
                <a16:creationId xmlns:a16="http://schemas.microsoft.com/office/drawing/2014/main" id="{9509A4E1-A212-4993-AAAA-9B34F47F5C67}"/>
              </a:ext>
            </a:extLst>
          </p:cNvPr>
          <p:cNvSpPr txBox="1"/>
          <p:nvPr/>
        </p:nvSpPr>
        <p:spPr>
          <a:xfrm>
            <a:off x="-3" y="4948239"/>
            <a:ext cx="2420987" cy="1938992"/>
          </a:xfrm>
          <a:prstGeom prst="rect">
            <a:avLst/>
          </a:prstGeom>
          <a:noFill/>
        </p:spPr>
        <p:txBody>
          <a:bodyPr wrap="square" rtlCol="0">
            <a:spAutoFit/>
          </a:bodyPr>
          <a:lstStyle/>
          <a:p>
            <a:pPr algn="l"/>
            <a:r>
              <a:rPr lang="en-US" sz="3000" u="sng" dirty="0"/>
              <a:t>Vector-to-seq</a:t>
            </a:r>
            <a:r>
              <a:rPr lang="en-US" sz="3000" dirty="0"/>
              <a:t>:</a:t>
            </a:r>
          </a:p>
          <a:p>
            <a:pPr algn="l"/>
            <a:r>
              <a:rPr lang="en-US" sz="3000" dirty="0"/>
              <a:t>Predicting time series from 1 </a:t>
            </a:r>
            <a:r>
              <a:rPr lang="en-US" sz="3000" dirty="0" err="1"/>
              <a:t>observ</a:t>
            </a:r>
            <a:r>
              <a:rPr lang="en-US" sz="3000" dirty="0"/>
              <a:t>.</a:t>
            </a:r>
          </a:p>
        </p:txBody>
      </p:sp>
      <p:sp>
        <p:nvSpPr>
          <p:cNvPr id="9" name="TextBox 8">
            <a:extLst>
              <a:ext uri="{FF2B5EF4-FFF2-40B4-BE49-F238E27FC236}">
                <a16:creationId xmlns:a16="http://schemas.microsoft.com/office/drawing/2014/main" id="{D8904DF8-571B-4337-A154-EA0819C238C4}"/>
              </a:ext>
            </a:extLst>
          </p:cNvPr>
          <p:cNvSpPr txBox="1"/>
          <p:nvPr/>
        </p:nvSpPr>
        <p:spPr>
          <a:xfrm>
            <a:off x="9771009" y="4437322"/>
            <a:ext cx="2420987" cy="2400657"/>
          </a:xfrm>
          <a:prstGeom prst="rect">
            <a:avLst/>
          </a:prstGeom>
          <a:noFill/>
        </p:spPr>
        <p:txBody>
          <a:bodyPr wrap="square" rtlCol="0">
            <a:spAutoFit/>
          </a:bodyPr>
          <a:lstStyle/>
          <a:p>
            <a:pPr algn="r"/>
            <a:r>
              <a:rPr lang="en-US" sz="3000" u="sng" dirty="0"/>
              <a:t>Encoder-dec</a:t>
            </a:r>
            <a:r>
              <a:rPr lang="en-US" sz="3000" dirty="0"/>
              <a:t>:</a:t>
            </a:r>
          </a:p>
          <a:p>
            <a:pPr algn="r"/>
            <a:r>
              <a:rPr lang="en-US" sz="3000" dirty="0"/>
              <a:t>Predicting time series of related but  different vars</a:t>
            </a:r>
          </a:p>
        </p:txBody>
      </p:sp>
      <p:sp>
        <p:nvSpPr>
          <p:cNvPr id="10" name="Rectangle 9">
            <a:extLst>
              <a:ext uri="{FF2B5EF4-FFF2-40B4-BE49-F238E27FC236}">
                <a16:creationId xmlns:a16="http://schemas.microsoft.com/office/drawing/2014/main" id="{4B8A0D46-04B0-47A3-B6A6-67F44680CBBC}"/>
              </a:ext>
            </a:extLst>
          </p:cNvPr>
          <p:cNvSpPr/>
          <p:nvPr/>
        </p:nvSpPr>
        <p:spPr>
          <a:xfrm>
            <a:off x="6354501" y="1902472"/>
            <a:ext cx="3416508" cy="25056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4E38C4B7-5843-4AE9-89A6-6A0A278F5BDD}"/>
              </a:ext>
            </a:extLst>
          </p:cNvPr>
          <p:cNvSpPr/>
          <p:nvPr/>
        </p:nvSpPr>
        <p:spPr>
          <a:xfrm>
            <a:off x="2420984" y="4259485"/>
            <a:ext cx="3219688" cy="25714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39B7D2B-9C20-4C0B-8297-915F15D2BF48}"/>
              </a:ext>
            </a:extLst>
          </p:cNvPr>
          <p:cNvSpPr/>
          <p:nvPr/>
        </p:nvSpPr>
        <p:spPr>
          <a:xfrm>
            <a:off x="5640682" y="4259484"/>
            <a:ext cx="4130322" cy="257849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80D4D83A-8EB7-14B3-0C66-906C6A142ECE}"/>
              </a:ext>
            </a:extLst>
          </p:cNvPr>
          <p:cNvPicPr>
            <a:picLocks noChangeAspect="1"/>
          </p:cNvPicPr>
          <p:nvPr/>
        </p:nvPicPr>
        <p:blipFill>
          <a:blip r:embed="rId3"/>
          <a:stretch>
            <a:fillRect/>
          </a:stretch>
        </p:blipFill>
        <p:spPr>
          <a:xfrm>
            <a:off x="2985235" y="4273457"/>
            <a:ext cx="6221526" cy="2571419"/>
          </a:xfrm>
          <a:prstGeom prst="rect">
            <a:avLst/>
          </a:prstGeom>
        </p:spPr>
      </p:pic>
    </p:spTree>
    <p:extLst>
      <p:ext uri="{BB962C8B-B14F-4D97-AF65-F5344CB8AC3E}">
        <p14:creationId xmlns:p14="http://schemas.microsoft.com/office/powerpoint/2010/main" val="2433185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grpId="0" nodeType="clickEffect">
                                  <p:stCondLst>
                                    <p:cond delay="0"/>
                                  </p:stCondLst>
                                  <p:childTnLst>
                                    <p:animEffect transition="out" filter="fade">
                                      <p:cBhvr>
                                        <p:cTn id="14" dur="500"/>
                                        <p:tgtEl>
                                          <p:spTgt spid="10"/>
                                        </p:tgtEl>
                                      </p:cBhvr>
                                    </p:animEffect>
                                    <p:set>
                                      <p:cBhvr>
                                        <p:cTn id="15" dur="1" fill="hold">
                                          <p:stCondLst>
                                            <p:cond delay="499"/>
                                          </p:stCondLst>
                                        </p:cTn>
                                        <p:tgtEl>
                                          <p:spTgt spid="10"/>
                                        </p:tgtEl>
                                        <p:attrNameLst>
                                          <p:attrName>style.visibility</p:attrName>
                                        </p:attrNameLst>
                                      </p:cBhvr>
                                      <p:to>
                                        <p:strVal val="hidden"/>
                                      </p:to>
                                    </p:set>
                                  </p:childTnLst>
                                </p:cTn>
                              </p:par>
                              <p:par>
                                <p:cTn id="16" presetID="10"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grpId="0" nodeType="clickEffect">
                                  <p:stCondLst>
                                    <p:cond delay="0"/>
                                  </p:stCondLst>
                                  <p:childTnLst>
                                    <p:animEffect transition="out" filter="fade">
                                      <p:cBhvr>
                                        <p:cTn id="22" dur="500"/>
                                        <p:tgtEl>
                                          <p:spTgt spid="11"/>
                                        </p:tgtEl>
                                      </p:cBhvr>
                                    </p:animEffect>
                                    <p:set>
                                      <p:cBhvr>
                                        <p:cTn id="23" dur="1" fill="hold">
                                          <p:stCondLst>
                                            <p:cond delay="499"/>
                                          </p:stCondLst>
                                        </p:cTn>
                                        <p:tgtEl>
                                          <p:spTgt spid="11"/>
                                        </p:tgtEl>
                                        <p:attrNameLst>
                                          <p:attrName>style.visibility</p:attrName>
                                        </p:attrNameLst>
                                      </p:cBhvr>
                                      <p:to>
                                        <p:strVal val="hidden"/>
                                      </p:to>
                                    </p:set>
                                  </p:childTnLst>
                                </p:cTn>
                              </p:par>
                              <p:par>
                                <p:cTn id="24" presetID="10" presetClass="entr" presetSubtype="0" fill="hold" grpId="0" nodeType="with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500"/>
                                        <p:tgtEl>
                                          <p:spTgt spid="8"/>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xit" presetSubtype="0" fill="hold" grpId="0" nodeType="clickEffect">
                                  <p:stCondLst>
                                    <p:cond delay="0"/>
                                  </p:stCondLst>
                                  <p:childTnLst>
                                    <p:animEffect transition="out" filter="fade">
                                      <p:cBhvr>
                                        <p:cTn id="30" dur="500"/>
                                        <p:tgtEl>
                                          <p:spTgt spid="12"/>
                                        </p:tgtEl>
                                      </p:cBhvr>
                                    </p:animEffect>
                                    <p:set>
                                      <p:cBhvr>
                                        <p:cTn id="31" dur="1" fill="hold">
                                          <p:stCondLst>
                                            <p:cond delay="499"/>
                                          </p:stCondLst>
                                        </p:cTn>
                                        <p:tgtEl>
                                          <p:spTgt spid="12"/>
                                        </p:tgtEl>
                                        <p:attrNameLst>
                                          <p:attrName>style.visibility</p:attrName>
                                        </p:attrNameLst>
                                      </p:cBhvr>
                                      <p:to>
                                        <p:strVal val="hidden"/>
                                      </p:to>
                                    </p:set>
                                  </p:childTnLst>
                                </p:cTn>
                              </p:par>
                              <p:par>
                                <p:cTn id="32" presetID="10" presetClass="entr" presetSubtype="0" fill="hold" grpId="0" nodeType="with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fade">
                                      <p:cBhvr>
                                        <p:cTn id="34" dur="500"/>
                                        <p:tgtEl>
                                          <p:spTgt spid="9"/>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fade">
                                      <p:cBhvr>
                                        <p:cTn id="39"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animBg="1"/>
      <p:bldP spid="11" grpId="0" animBg="1"/>
      <p:bldP spid="12"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1CF1AD-59CD-48AF-800E-E15FB202A7F6}"/>
              </a:ext>
            </a:extLst>
          </p:cNvPr>
          <p:cNvSpPr>
            <a:spLocks noGrp="1"/>
          </p:cNvSpPr>
          <p:nvPr>
            <p:ph type="title"/>
          </p:nvPr>
        </p:nvSpPr>
        <p:spPr/>
        <p:txBody>
          <a:bodyPr>
            <a:normAutofit fontScale="90000"/>
          </a:bodyPr>
          <a:lstStyle/>
          <a:p>
            <a:r>
              <a:rPr lang="en-US" dirty="0"/>
              <a:t>Introduction to Natural Language Processing (NLP)</a:t>
            </a:r>
            <a:br>
              <a:rPr lang="en-US" dirty="0"/>
            </a:br>
            <a:r>
              <a:rPr lang="en-US" dirty="0"/>
              <a:t>= Programming CPUs to Analyze Natural Language Data</a:t>
            </a:r>
          </a:p>
        </p:txBody>
      </p:sp>
      <p:sp>
        <p:nvSpPr>
          <p:cNvPr id="3" name="Slide Number Placeholder 2">
            <a:extLst>
              <a:ext uri="{FF2B5EF4-FFF2-40B4-BE49-F238E27FC236}">
                <a16:creationId xmlns:a16="http://schemas.microsoft.com/office/drawing/2014/main" id="{A4F23A9D-A609-474D-A7D0-FF3FF90ECFCE}"/>
              </a:ext>
            </a:extLst>
          </p:cNvPr>
          <p:cNvSpPr>
            <a:spLocks noGrp="1"/>
          </p:cNvSpPr>
          <p:nvPr>
            <p:ph type="sldNum" sz="quarter" idx="12"/>
          </p:nvPr>
        </p:nvSpPr>
        <p:spPr/>
        <p:txBody>
          <a:bodyPr/>
          <a:lstStyle/>
          <a:p>
            <a:fld id="{A5686A01-FA10-4E06-92C7-92734750F4C6}" type="slidenum">
              <a:rPr lang="en-US" smtClean="0"/>
              <a:t>16</a:t>
            </a:fld>
            <a:endParaRPr lang="en-US"/>
          </a:p>
        </p:txBody>
      </p:sp>
      <p:pic>
        <p:nvPicPr>
          <p:cNvPr id="5" name="Picture 4">
            <a:extLst>
              <a:ext uri="{FF2B5EF4-FFF2-40B4-BE49-F238E27FC236}">
                <a16:creationId xmlns:a16="http://schemas.microsoft.com/office/drawing/2014/main" id="{DC2D1EF0-5BAC-47AE-8AAD-B407537B51CE}"/>
              </a:ext>
            </a:extLst>
          </p:cNvPr>
          <p:cNvPicPr>
            <a:picLocks noChangeAspect="1"/>
          </p:cNvPicPr>
          <p:nvPr/>
        </p:nvPicPr>
        <p:blipFill>
          <a:blip r:embed="rId3"/>
          <a:stretch>
            <a:fillRect/>
          </a:stretch>
        </p:blipFill>
        <p:spPr>
          <a:xfrm>
            <a:off x="0" y="2368195"/>
            <a:ext cx="5860118" cy="2724666"/>
          </a:xfrm>
          <a:prstGeom prst="rect">
            <a:avLst/>
          </a:prstGeom>
        </p:spPr>
      </p:pic>
      <p:pic>
        <p:nvPicPr>
          <p:cNvPr id="7" name="Picture 6">
            <a:extLst>
              <a:ext uri="{FF2B5EF4-FFF2-40B4-BE49-F238E27FC236}">
                <a16:creationId xmlns:a16="http://schemas.microsoft.com/office/drawing/2014/main" id="{23B7B2AE-C6A9-4F80-A340-E1F5B8968CD4}"/>
              </a:ext>
            </a:extLst>
          </p:cNvPr>
          <p:cNvPicPr>
            <a:picLocks noChangeAspect="1"/>
          </p:cNvPicPr>
          <p:nvPr/>
        </p:nvPicPr>
        <p:blipFill>
          <a:blip r:embed="rId4"/>
          <a:stretch>
            <a:fillRect/>
          </a:stretch>
        </p:blipFill>
        <p:spPr>
          <a:xfrm>
            <a:off x="5860119" y="2368194"/>
            <a:ext cx="6331880" cy="2609485"/>
          </a:xfrm>
          <a:prstGeom prst="rect">
            <a:avLst/>
          </a:prstGeom>
        </p:spPr>
      </p:pic>
      <p:sp>
        <p:nvSpPr>
          <p:cNvPr id="8" name="TextBox 7">
            <a:extLst>
              <a:ext uri="{FF2B5EF4-FFF2-40B4-BE49-F238E27FC236}">
                <a16:creationId xmlns:a16="http://schemas.microsoft.com/office/drawing/2014/main" id="{08D3DD9A-9CAA-4D8C-AEC4-F8989CE5D0FA}"/>
              </a:ext>
            </a:extLst>
          </p:cNvPr>
          <p:cNvSpPr txBox="1"/>
          <p:nvPr/>
        </p:nvSpPr>
        <p:spPr>
          <a:xfrm>
            <a:off x="0" y="5092861"/>
            <a:ext cx="5860118" cy="1015663"/>
          </a:xfrm>
          <a:prstGeom prst="rect">
            <a:avLst/>
          </a:prstGeom>
          <a:noFill/>
        </p:spPr>
        <p:txBody>
          <a:bodyPr wrap="square" rtlCol="0">
            <a:spAutoFit/>
          </a:bodyPr>
          <a:lstStyle/>
          <a:p>
            <a:pPr algn="ctr"/>
            <a:r>
              <a:rPr lang="en-US" sz="3000" dirty="0"/>
              <a:t>Chopping the dataset into multiple windows to predict sequence shifts </a:t>
            </a:r>
          </a:p>
        </p:txBody>
      </p:sp>
      <p:sp>
        <p:nvSpPr>
          <p:cNvPr id="9" name="TextBox 8">
            <a:extLst>
              <a:ext uri="{FF2B5EF4-FFF2-40B4-BE49-F238E27FC236}">
                <a16:creationId xmlns:a16="http://schemas.microsoft.com/office/drawing/2014/main" id="{991BB015-51E6-424D-9D0B-E67357D33F61}"/>
              </a:ext>
            </a:extLst>
          </p:cNvPr>
          <p:cNvSpPr txBox="1"/>
          <p:nvPr/>
        </p:nvSpPr>
        <p:spPr>
          <a:xfrm>
            <a:off x="5860120" y="4977679"/>
            <a:ext cx="6331880" cy="1938992"/>
          </a:xfrm>
          <a:prstGeom prst="rect">
            <a:avLst/>
          </a:prstGeom>
          <a:noFill/>
        </p:spPr>
        <p:txBody>
          <a:bodyPr wrap="square" rtlCol="0">
            <a:spAutoFit/>
          </a:bodyPr>
          <a:lstStyle/>
          <a:p>
            <a:pPr algn="ctr"/>
            <a:r>
              <a:rPr lang="en-US" sz="3000" dirty="0"/>
              <a:t>Stateful RNN: </a:t>
            </a:r>
            <a:br>
              <a:rPr lang="en-US" sz="3000" dirty="0"/>
            </a:br>
            <a:r>
              <a:rPr lang="en-US" sz="3000" dirty="0"/>
              <a:t>Remembering the previous sequence to predict the next</a:t>
            </a:r>
          </a:p>
          <a:p>
            <a:pPr algn="ctr"/>
            <a:r>
              <a:rPr lang="en-US" sz="3000" dirty="0"/>
              <a:t>Requires </a:t>
            </a:r>
            <a:r>
              <a:rPr lang="en-US" sz="3000" i="1" dirty="0"/>
              <a:t>non-overlapping</a:t>
            </a:r>
            <a:r>
              <a:rPr lang="en-US" sz="3000" dirty="0"/>
              <a:t> sequence</a:t>
            </a:r>
          </a:p>
        </p:txBody>
      </p:sp>
      <p:pic>
        <p:nvPicPr>
          <p:cNvPr id="10" name="Picture 9">
            <a:extLst>
              <a:ext uri="{FF2B5EF4-FFF2-40B4-BE49-F238E27FC236}">
                <a16:creationId xmlns:a16="http://schemas.microsoft.com/office/drawing/2014/main" id="{14B13570-D98E-48F7-9582-4B855C55CBB5}"/>
              </a:ext>
            </a:extLst>
          </p:cNvPr>
          <p:cNvPicPr>
            <a:picLocks noChangeAspect="1"/>
          </p:cNvPicPr>
          <p:nvPr/>
        </p:nvPicPr>
        <p:blipFill>
          <a:blip r:embed="rId3"/>
          <a:stretch>
            <a:fillRect/>
          </a:stretch>
        </p:blipFill>
        <p:spPr>
          <a:xfrm>
            <a:off x="1" y="2361496"/>
            <a:ext cx="5860118" cy="2724666"/>
          </a:xfrm>
          <a:prstGeom prst="rect">
            <a:avLst/>
          </a:prstGeom>
        </p:spPr>
      </p:pic>
      <p:sp>
        <p:nvSpPr>
          <p:cNvPr id="11" name="TextBox 10">
            <a:extLst>
              <a:ext uri="{FF2B5EF4-FFF2-40B4-BE49-F238E27FC236}">
                <a16:creationId xmlns:a16="http://schemas.microsoft.com/office/drawing/2014/main" id="{B7DBBAB3-62B9-4E17-BB74-FC1BD5D94135}"/>
              </a:ext>
            </a:extLst>
          </p:cNvPr>
          <p:cNvSpPr txBox="1"/>
          <p:nvPr/>
        </p:nvSpPr>
        <p:spPr>
          <a:xfrm>
            <a:off x="1" y="5086162"/>
            <a:ext cx="5860118" cy="1015663"/>
          </a:xfrm>
          <a:prstGeom prst="rect">
            <a:avLst/>
          </a:prstGeom>
          <a:noFill/>
        </p:spPr>
        <p:txBody>
          <a:bodyPr wrap="square" rtlCol="0">
            <a:spAutoFit/>
          </a:bodyPr>
          <a:lstStyle/>
          <a:p>
            <a:pPr algn="ctr"/>
            <a:r>
              <a:rPr lang="en-US" sz="3000" dirty="0"/>
              <a:t>Chopping the dataset into multiple windows to predict sequence shifts </a:t>
            </a:r>
          </a:p>
        </p:txBody>
      </p:sp>
    </p:spTree>
    <p:extLst>
      <p:ext uri="{BB962C8B-B14F-4D97-AF65-F5344CB8AC3E}">
        <p14:creationId xmlns:p14="http://schemas.microsoft.com/office/powerpoint/2010/main" val="4198699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B090F6-ADA3-4450-B241-6C04A960CBCA}"/>
              </a:ext>
            </a:extLst>
          </p:cNvPr>
          <p:cNvSpPr>
            <a:spLocks noGrp="1"/>
          </p:cNvSpPr>
          <p:nvPr>
            <p:ph type="title"/>
          </p:nvPr>
        </p:nvSpPr>
        <p:spPr>
          <a:xfrm>
            <a:off x="-2" y="1042633"/>
            <a:ext cx="12192000" cy="989368"/>
          </a:xfrm>
        </p:spPr>
        <p:txBody>
          <a:bodyPr/>
          <a:lstStyle/>
          <a:p>
            <a:r>
              <a:rPr lang="en-US" dirty="0"/>
              <a:t>Encoding Categorical Features using Embeddings</a:t>
            </a:r>
          </a:p>
        </p:txBody>
      </p:sp>
      <p:sp>
        <p:nvSpPr>
          <p:cNvPr id="3" name="Slide Number Placeholder 2">
            <a:extLst>
              <a:ext uri="{FF2B5EF4-FFF2-40B4-BE49-F238E27FC236}">
                <a16:creationId xmlns:a16="http://schemas.microsoft.com/office/drawing/2014/main" id="{F3B27738-5CF8-4BFA-A061-ECAE99A98F8D}"/>
              </a:ext>
            </a:extLst>
          </p:cNvPr>
          <p:cNvSpPr>
            <a:spLocks noGrp="1"/>
          </p:cNvSpPr>
          <p:nvPr>
            <p:ph type="sldNum" sz="quarter" idx="12"/>
          </p:nvPr>
        </p:nvSpPr>
        <p:spPr/>
        <p:txBody>
          <a:bodyPr/>
          <a:lstStyle/>
          <a:p>
            <a:fld id="{A5686A01-FA10-4E06-92C7-92734750F4C6}" type="slidenum">
              <a:rPr lang="en-US" smtClean="0"/>
              <a:t>17</a:t>
            </a:fld>
            <a:endParaRPr lang="en-US"/>
          </a:p>
        </p:txBody>
      </p:sp>
      <p:sp>
        <p:nvSpPr>
          <p:cNvPr id="4" name="TextBox 3">
            <a:extLst>
              <a:ext uri="{FF2B5EF4-FFF2-40B4-BE49-F238E27FC236}">
                <a16:creationId xmlns:a16="http://schemas.microsoft.com/office/drawing/2014/main" id="{35F86900-E601-440B-98F9-5B473A12B054}"/>
              </a:ext>
            </a:extLst>
          </p:cNvPr>
          <p:cNvSpPr txBox="1"/>
          <p:nvPr/>
        </p:nvSpPr>
        <p:spPr>
          <a:xfrm>
            <a:off x="0" y="2032001"/>
            <a:ext cx="12192000" cy="553998"/>
          </a:xfrm>
          <a:prstGeom prst="rect">
            <a:avLst/>
          </a:prstGeom>
          <a:noFill/>
        </p:spPr>
        <p:txBody>
          <a:bodyPr wrap="square" rtlCol="0">
            <a:spAutoFit/>
          </a:bodyPr>
          <a:lstStyle/>
          <a:p>
            <a:pPr algn="ctr"/>
            <a:r>
              <a:rPr lang="en-US" sz="3000" dirty="0"/>
              <a:t>Simpler alternative to one-hot encoding with user-chosen (# of dimensions)</a:t>
            </a:r>
          </a:p>
        </p:txBody>
      </p:sp>
      <p:pic>
        <p:nvPicPr>
          <p:cNvPr id="6" name="Picture 5">
            <a:extLst>
              <a:ext uri="{FF2B5EF4-FFF2-40B4-BE49-F238E27FC236}">
                <a16:creationId xmlns:a16="http://schemas.microsoft.com/office/drawing/2014/main" id="{DB8AE501-40E6-4B05-8FC9-D2F158623DAE}"/>
              </a:ext>
            </a:extLst>
          </p:cNvPr>
          <p:cNvPicPr>
            <a:picLocks noChangeAspect="1"/>
          </p:cNvPicPr>
          <p:nvPr/>
        </p:nvPicPr>
        <p:blipFill>
          <a:blip r:embed="rId2"/>
          <a:stretch>
            <a:fillRect/>
          </a:stretch>
        </p:blipFill>
        <p:spPr>
          <a:xfrm>
            <a:off x="0" y="2831424"/>
            <a:ext cx="6907115" cy="3438572"/>
          </a:xfrm>
          <a:prstGeom prst="rect">
            <a:avLst/>
          </a:prstGeom>
        </p:spPr>
      </p:pic>
      <p:pic>
        <p:nvPicPr>
          <p:cNvPr id="8" name="Picture 7">
            <a:extLst>
              <a:ext uri="{FF2B5EF4-FFF2-40B4-BE49-F238E27FC236}">
                <a16:creationId xmlns:a16="http://schemas.microsoft.com/office/drawing/2014/main" id="{0CBD4436-9EB9-4284-B8C0-CBAA9C44E832}"/>
              </a:ext>
            </a:extLst>
          </p:cNvPr>
          <p:cNvPicPr>
            <a:picLocks noChangeAspect="1"/>
          </p:cNvPicPr>
          <p:nvPr/>
        </p:nvPicPr>
        <p:blipFill>
          <a:blip r:embed="rId3"/>
          <a:stretch>
            <a:fillRect/>
          </a:stretch>
        </p:blipFill>
        <p:spPr>
          <a:xfrm>
            <a:off x="6907113" y="2831424"/>
            <a:ext cx="5284885" cy="3575163"/>
          </a:xfrm>
          <a:prstGeom prst="rect">
            <a:avLst/>
          </a:prstGeom>
        </p:spPr>
      </p:pic>
      <p:sp>
        <p:nvSpPr>
          <p:cNvPr id="9" name="TextBox 8">
            <a:extLst>
              <a:ext uri="{FF2B5EF4-FFF2-40B4-BE49-F238E27FC236}">
                <a16:creationId xmlns:a16="http://schemas.microsoft.com/office/drawing/2014/main" id="{AA54C96A-FAF8-4B55-9606-3C23B229D07B}"/>
              </a:ext>
            </a:extLst>
          </p:cNvPr>
          <p:cNvSpPr txBox="1"/>
          <p:nvPr/>
        </p:nvSpPr>
        <p:spPr>
          <a:xfrm>
            <a:off x="-1" y="6281572"/>
            <a:ext cx="6907113" cy="553998"/>
          </a:xfrm>
          <a:prstGeom prst="rect">
            <a:avLst/>
          </a:prstGeom>
          <a:noFill/>
        </p:spPr>
        <p:txBody>
          <a:bodyPr wrap="square" rtlCol="0">
            <a:spAutoFit/>
          </a:bodyPr>
          <a:lstStyle/>
          <a:p>
            <a:pPr algn="ctr"/>
            <a:r>
              <a:rPr lang="en-US" sz="3000" dirty="0"/>
              <a:t>Will gradually improve during training</a:t>
            </a:r>
          </a:p>
        </p:txBody>
      </p:sp>
      <p:sp>
        <p:nvSpPr>
          <p:cNvPr id="11" name="TextBox 10">
            <a:extLst>
              <a:ext uri="{FF2B5EF4-FFF2-40B4-BE49-F238E27FC236}">
                <a16:creationId xmlns:a16="http://schemas.microsoft.com/office/drawing/2014/main" id="{C79154F5-B1DD-4FB8-9CBE-06CC9FD51A65}"/>
              </a:ext>
            </a:extLst>
          </p:cNvPr>
          <p:cNvSpPr txBox="1"/>
          <p:nvPr/>
        </p:nvSpPr>
        <p:spPr>
          <a:xfrm>
            <a:off x="4399280" y="6488668"/>
            <a:ext cx="7792720" cy="369332"/>
          </a:xfrm>
          <a:prstGeom prst="rect">
            <a:avLst/>
          </a:prstGeom>
          <a:noFill/>
        </p:spPr>
        <p:txBody>
          <a:bodyPr wrap="square">
            <a:spAutoFit/>
          </a:bodyPr>
          <a:lstStyle/>
          <a:p>
            <a:pPr algn="r"/>
            <a:r>
              <a:rPr lang="en-US" i="1" u="sng" dirty="0"/>
              <a:t>Source</a:t>
            </a:r>
            <a:r>
              <a:rPr lang="en-US" i="1" dirty="0"/>
              <a:t>: </a:t>
            </a:r>
            <a:r>
              <a:rPr lang="en-US" i="1" dirty="0" err="1"/>
              <a:t>Géron</a:t>
            </a:r>
            <a:r>
              <a:rPr lang="en-US" i="1" dirty="0"/>
              <a:t> (Ch13)</a:t>
            </a:r>
          </a:p>
        </p:txBody>
      </p:sp>
    </p:spTree>
    <p:extLst>
      <p:ext uri="{BB962C8B-B14F-4D97-AF65-F5344CB8AC3E}">
        <p14:creationId xmlns:p14="http://schemas.microsoft.com/office/powerpoint/2010/main" val="3928160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004519-D4E3-4E4F-BCFC-049347650FF8}"/>
              </a:ext>
            </a:extLst>
          </p:cNvPr>
          <p:cNvSpPr>
            <a:spLocks noGrp="1"/>
          </p:cNvSpPr>
          <p:nvPr>
            <p:ph type="title"/>
          </p:nvPr>
        </p:nvSpPr>
        <p:spPr>
          <a:xfrm>
            <a:off x="-2" y="1042633"/>
            <a:ext cx="12192000" cy="776219"/>
          </a:xfrm>
        </p:spPr>
        <p:txBody>
          <a:bodyPr/>
          <a:lstStyle/>
          <a:p>
            <a:r>
              <a:rPr lang="en-US" dirty="0"/>
              <a:t>Machine Translation Models</a:t>
            </a:r>
          </a:p>
        </p:txBody>
      </p:sp>
      <p:sp>
        <p:nvSpPr>
          <p:cNvPr id="3" name="Slide Number Placeholder 2">
            <a:extLst>
              <a:ext uri="{FF2B5EF4-FFF2-40B4-BE49-F238E27FC236}">
                <a16:creationId xmlns:a16="http://schemas.microsoft.com/office/drawing/2014/main" id="{36AB5C38-8E6F-45C6-846F-F9C8D8D9FDF9}"/>
              </a:ext>
            </a:extLst>
          </p:cNvPr>
          <p:cNvSpPr>
            <a:spLocks noGrp="1"/>
          </p:cNvSpPr>
          <p:nvPr>
            <p:ph type="sldNum" sz="quarter" idx="12"/>
          </p:nvPr>
        </p:nvSpPr>
        <p:spPr/>
        <p:txBody>
          <a:bodyPr/>
          <a:lstStyle/>
          <a:p>
            <a:fld id="{A5686A01-FA10-4E06-92C7-92734750F4C6}" type="slidenum">
              <a:rPr lang="en-US" smtClean="0"/>
              <a:t>18</a:t>
            </a:fld>
            <a:endParaRPr lang="en-US"/>
          </a:p>
        </p:txBody>
      </p:sp>
      <p:pic>
        <p:nvPicPr>
          <p:cNvPr id="5" name="Picture 4">
            <a:extLst>
              <a:ext uri="{FF2B5EF4-FFF2-40B4-BE49-F238E27FC236}">
                <a16:creationId xmlns:a16="http://schemas.microsoft.com/office/drawing/2014/main" id="{B5B43B44-58F4-44F8-970E-385E2AAD05FD}"/>
              </a:ext>
            </a:extLst>
          </p:cNvPr>
          <p:cNvPicPr>
            <a:picLocks noChangeAspect="1"/>
          </p:cNvPicPr>
          <p:nvPr/>
        </p:nvPicPr>
        <p:blipFill>
          <a:blip r:embed="rId3"/>
          <a:stretch>
            <a:fillRect/>
          </a:stretch>
        </p:blipFill>
        <p:spPr>
          <a:xfrm>
            <a:off x="2" y="1818852"/>
            <a:ext cx="7467598" cy="5039148"/>
          </a:xfrm>
          <a:prstGeom prst="rect">
            <a:avLst/>
          </a:prstGeom>
        </p:spPr>
      </p:pic>
      <p:sp>
        <p:nvSpPr>
          <p:cNvPr id="6" name="TextBox 5">
            <a:extLst>
              <a:ext uri="{FF2B5EF4-FFF2-40B4-BE49-F238E27FC236}">
                <a16:creationId xmlns:a16="http://schemas.microsoft.com/office/drawing/2014/main" id="{06C7B347-2CA7-451F-91D1-A4D9B8CE97E8}"/>
              </a:ext>
            </a:extLst>
          </p:cNvPr>
          <p:cNvSpPr txBox="1"/>
          <p:nvPr/>
        </p:nvSpPr>
        <p:spPr>
          <a:xfrm>
            <a:off x="7467600" y="1818852"/>
            <a:ext cx="4724398" cy="553998"/>
          </a:xfrm>
          <a:prstGeom prst="rect">
            <a:avLst/>
          </a:prstGeom>
          <a:noFill/>
        </p:spPr>
        <p:txBody>
          <a:bodyPr wrap="square" rtlCol="0">
            <a:spAutoFit/>
          </a:bodyPr>
          <a:lstStyle/>
          <a:p>
            <a:pPr algn="ctr"/>
            <a:r>
              <a:rPr lang="en-US" sz="3000" dirty="0"/>
              <a:t>Training the model</a:t>
            </a:r>
          </a:p>
        </p:txBody>
      </p:sp>
      <p:pic>
        <p:nvPicPr>
          <p:cNvPr id="8" name="Picture 7">
            <a:extLst>
              <a:ext uri="{FF2B5EF4-FFF2-40B4-BE49-F238E27FC236}">
                <a16:creationId xmlns:a16="http://schemas.microsoft.com/office/drawing/2014/main" id="{DAA2D0C2-0521-4F3D-A1F3-EFD2F1308F73}"/>
              </a:ext>
            </a:extLst>
          </p:cNvPr>
          <p:cNvPicPr>
            <a:picLocks noChangeAspect="1"/>
          </p:cNvPicPr>
          <p:nvPr/>
        </p:nvPicPr>
        <p:blipFill>
          <a:blip r:embed="rId4"/>
          <a:stretch>
            <a:fillRect/>
          </a:stretch>
        </p:blipFill>
        <p:spPr>
          <a:xfrm>
            <a:off x="7414834" y="3262519"/>
            <a:ext cx="4788739" cy="2151814"/>
          </a:xfrm>
          <a:prstGeom prst="rect">
            <a:avLst/>
          </a:prstGeom>
        </p:spPr>
      </p:pic>
      <p:sp>
        <p:nvSpPr>
          <p:cNvPr id="9" name="TextBox 8">
            <a:extLst>
              <a:ext uri="{FF2B5EF4-FFF2-40B4-BE49-F238E27FC236}">
                <a16:creationId xmlns:a16="http://schemas.microsoft.com/office/drawing/2014/main" id="{36E3231D-C7C4-4646-A4B8-EC96C5B55684}"/>
              </a:ext>
            </a:extLst>
          </p:cNvPr>
          <p:cNvSpPr txBox="1"/>
          <p:nvPr/>
        </p:nvSpPr>
        <p:spPr>
          <a:xfrm>
            <a:off x="7467600" y="5397013"/>
            <a:ext cx="4724398" cy="1015663"/>
          </a:xfrm>
          <a:prstGeom prst="rect">
            <a:avLst/>
          </a:prstGeom>
          <a:noFill/>
        </p:spPr>
        <p:txBody>
          <a:bodyPr wrap="square" rtlCol="0">
            <a:spAutoFit/>
          </a:bodyPr>
          <a:lstStyle/>
          <a:p>
            <a:pPr algn="ctr"/>
            <a:r>
              <a:rPr lang="en-US" sz="3000" dirty="0"/>
              <a:t>Using the model </a:t>
            </a:r>
            <a:br>
              <a:rPr lang="en-US" sz="3000" dirty="0"/>
            </a:br>
            <a:r>
              <a:rPr lang="en-US" sz="3000" dirty="0"/>
              <a:t>(inference time)</a:t>
            </a:r>
          </a:p>
        </p:txBody>
      </p:sp>
      <p:sp>
        <p:nvSpPr>
          <p:cNvPr id="10" name="TextBox 9">
            <a:extLst>
              <a:ext uri="{FF2B5EF4-FFF2-40B4-BE49-F238E27FC236}">
                <a16:creationId xmlns:a16="http://schemas.microsoft.com/office/drawing/2014/main" id="{80FB2FD4-197B-4F73-A91B-1BE4C4344E50}"/>
              </a:ext>
            </a:extLst>
          </p:cNvPr>
          <p:cNvSpPr txBox="1"/>
          <p:nvPr/>
        </p:nvSpPr>
        <p:spPr>
          <a:xfrm>
            <a:off x="4399280" y="6488668"/>
            <a:ext cx="7792720" cy="369332"/>
          </a:xfrm>
          <a:prstGeom prst="rect">
            <a:avLst/>
          </a:prstGeom>
          <a:noFill/>
        </p:spPr>
        <p:txBody>
          <a:bodyPr wrap="square">
            <a:spAutoFit/>
          </a:bodyPr>
          <a:lstStyle/>
          <a:p>
            <a:pPr algn="r"/>
            <a:r>
              <a:rPr lang="en-US" i="1" u="sng" dirty="0"/>
              <a:t>Source</a:t>
            </a:r>
            <a:r>
              <a:rPr lang="en-US" i="1" dirty="0"/>
              <a:t>: </a:t>
            </a:r>
            <a:r>
              <a:rPr lang="en-US" i="1" dirty="0" err="1"/>
              <a:t>Géron</a:t>
            </a:r>
            <a:r>
              <a:rPr lang="en-US" i="1" dirty="0"/>
              <a:t> (Ch16)</a:t>
            </a:r>
          </a:p>
        </p:txBody>
      </p:sp>
    </p:spTree>
    <p:extLst>
      <p:ext uri="{BB962C8B-B14F-4D97-AF65-F5344CB8AC3E}">
        <p14:creationId xmlns:p14="http://schemas.microsoft.com/office/powerpoint/2010/main" val="26087767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Attention Is All You Need” — Understanding the Revolutionary Transformer  Architecture | by Mohd Saqib | Medium">
            <a:extLst>
              <a:ext uri="{FF2B5EF4-FFF2-40B4-BE49-F238E27FC236}">
                <a16:creationId xmlns:a16="http://schemas.microsoft.com/office/drawing/2014/main" id="{300D3505-9536-8D95-18E7-7CACF72E495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7513" b="34296"/>
          <a:stretch/>
        </p:blipFill>
        <p:spPr bwMode="auto">
          <a:xfrm>
            <a:off x="0" y="2230794"/>
            <a:ext cx="12192000" cy="196877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2530542A-6385-4A17-8365-7B21E4A1F889}"/>
              </a:ext>
            </a:extLst>
          </p:cNvPr>
          <p:cNvSpPr>
            <a:spLocks noGrp="1"/>
          </p:cNvSpPr>
          <p:nvPr>
            <p:ph type="title"/>
          </p:nvPr>
        </p:nvSpPr>
        <p:spPr>
          <a:xfrm>
            <a:off x="0" y="1139126"/>
            <a:ext cx="12192000" cy="905123"/>
          </a:xfrm>
        </p:spPr>
        <p:txBody>
          <a:bodyPr>
            <a:noAutofit/>
          </a:bodyPr>
          <a:lstStyle/>
          <a:p>
            <a:r>
              <a:rPr lang="en-US" sz="4800" dirty="0"/>
              <a:t>Min 85-90: Algorithms to process time series</a:t>
            </a:r>
          </a:p>
        </p:txBody>
      </p:sp>
      <p:sp>
        <p:nvSpPr>
          <p:cNvPr id="3" name="Text Placeholder 2">
            <a:extLst>
              <a:ext uri="{FF2B5EF4-FFF2-40B4-BE49-F238E27FC236}">
                <a16:creationId xmlns:a16="http://schemas.microsoft.com/office/drawing/2014/main" id="{37C78377-0C11-4F48-87EA-C3BDC5575983}"/>
              </a:ext>
            </a:extLst>
          </p:cNvPr>
          <p:cNvSpPr>
            <a:spLocks noGrp="1"/>
          </p:cNvSpPr>
          <p:nvPr>
            <p:ph type="body" idx="1"/>
          </p:nvPr>
        </p:nvSpPr>
        <p:spPr>
          <a:xfrm>
            <a:off x="838200" y="4547938"/>
            <a:ext cx="10515600" cy="2310062"/>
          </a:xfrm>
        </p:spPr>
        <p:txBody>
          <a:bodyPr/>
          <a:lstStyle/>
          <a:p>
            <a:pPr algn="ctr"/>
            <a:r>
              <a:rPr lang="en-US" dirty="0"/>
              <a:t>Learning Objective 5 = Know at least three algorithms to process time-series</a:t>
            </a:r>
          </a:p>
          <a:p>
            <a:pPr marL="457200" indent="-457200" algn="ctr">
              <a:buAutoNum type="arabicParenR"/>
            </a:pPr>
            <a:r>
              <a:rPr lang="en-US" dirty="0"/>
              <a:t>Vanilla RNN</a:t>
            </a:r>
          </a:p>
          <a:p>
            <a:pPr marL="457200" indent="-457200" algn="ctr">
              <a:buAutoNum type="arabicParenR"/>
            </a:pPr>
            <a:r>
              <a:rPr lang="en-US" dirty="0"/>
              <a:t>LSTM</a:t>
            </a:r>
          </a:p>
          <a:p>
            <a:pPr marL="457200" indent="-457200" algn="ctr">
              <a:buAutoNum type="arabicParenR"/>
            </a:pPr>
            <a:r>
              <a:rPr lang="en-US" dirty="0"/>
              <a:t>GRU</a:t>
            </a:r>
          </a:p>
          <a:p>
            <a:pPr marL="457200" indent="-457200" algn="ctr">
              <a:buAutoNum type="arabicParenR"/>
            </a:pPr>
            <a:r>
              <a:rPr lang="en-US" dirty="0"/>
              <a:t>Transformers</a:t>
            </a:r>
          </a:p>
          <a:p>
            <a:pPr algn="ctr"/>
            <a:endParaRPr lang="en-US" dirty="0"/>
          </a:p>
        </p:txBody>
      </p:sp>
      <p:sp>
        <p:nvSpPr>
          <p:cNvPr id="4" name="Slide Number Placeholder 3">
            <a:extLst>
              <a:ext uri="{FF2B5EF4-FFF2-40B4-BE49-F238E27FC236}">
                <a16:creationId xmlns:a16="http://schemas.microsoft.com/office/drawing/2014/main" id="{312A849A-F886-4BA3-86E7-C1772F38F2E5}"/>
              </a:ext>
            </a:extLst>
          </p:cNvPr>
          <p:cNvSpPr>
            <a:spLocks noGrp="1"/>
          </p:cNvSpPr>
          <p:nvPr>
            <p:ph type="sldNum" sz="quarter" idx="12"/>
          </p:nvPr>
        </p:nvSpPr>
        <p:spPr/>
        <p:txBody>
          <a:bodyPr/>
          <a:lstStyle/>
          <a:p>
            <a:fld id="{A5686A01-FA10-4E06-92C7-92734750F4C6}" type="slidenum">
              <a:rPr lang="en-US" smtClean="0"/>
              <a:t>19</a:t>
            </a:fld>
            <a:endParaRPr lang="en-US"/>
          </a:p>
        </p:txBody>
      </p:sp>
    </p:spTree>
    <p:extLst>
      <p:ext uri="{BB962C8B-B14F-4D97-AF65-F5344CB8AC3E}">
        <p14:creationId xmlns:p14="http://schemas.microsoft.com/office/powerpoint/2010/main" val="787944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3D9D2-B539-4A4E-A748-FE2B7C04CE94}"/>
              </a:ext>
            </a:extLst>
          </p:cNvPr>
          <p:cNvSpPr>
            <a:spLocks noGrp="1"/>
          </p:cNvSpPr>
          <p:nvPr>
            <p:ph type="ctrTitle"/>
          </p:nvPr>
        </p:nvSpPr>
        <p:spPr>
          <a:xfrm>
            <a:off x="0" y="1122363"/>
            <a:ext cx="12192000" cy="1839432"/>
          </a:xfrm>
        </p:spPr>
        <p:txBody>
          <a:bodyPr>
            <a:normAutofit/>
          </a:bodyPr>
          <a:lstStyle/>
          <a:p>
            <a:r>
              <a:rPr lang="en-US" dirty="0"/>
              <a:t>Min 15-30: </a:t>
            </a:r>
            <a:br>
              <a:rPr lang="en-US" dirty="0"/>
            </a:br>
            <a:r>
              <a:rPr lang="en-US" dirty="0"/>
              <a:t>Moodle Quiz</a:t>
            </a:r>
          </a:p>
        </p:txBody>
      </p:sp>
      <p:sp>
        <p:nvSpPr>
          <p:cNvPr id="4" name="Slide Number Placeholder 3">
            <a:extLst>
              <a:ext uri="{FF2B5EF4-FFF2-40B4-BE49-F238E27FC236}">
                <a16:creationId xmlns:a16="http://schemas.microsoft.com/office/drawing/2014/main" id="{24CCB5B1-D724-4811-BE0C-131025975F57}"/>
              </a:ext>
            </a:extLst>
          </p:cNvPr>
          <p:cNvSpPr>
            <a:spLocks noGrp="1"/>
          </p:cNvSpPr>
          <p:nvPr>
            <p:ph type="sldNum" sz="quarter" idx="12"/>
          </p:nvPr>
        </p:nvSpPr>
        <p:spPr/>
        <p:txBody>
          <a:bodyPr/>
          <a:lstStyle/>
          <a:p>
            <a:fld id="{A5686A01-FA10-4E06-92C7-92734750F4C6}" type="slidenum">
              <a:rPr lang="en-US" smtClean="0"/>
              <a:t>2</a:t>
            </a:fld>
            <a:endParaRPr lang="en-US"/>
          </a:p>
        </p:txBody>
      </p:sp>
      <p:sp>
        <p:nvSpPr>
          <p:cNvPr id="3" name="Subtitle 2">
            <a:extLst>
              <a:ext uri="{FF2B5EF4-FFF2-40B4-BE49-F238E27FC236}">
                <a16:creationId xmlns:a16="http://schemas.microsoft.com/office/drawing/2014/main" id="{8636CB5A-3455-6B72-C19E-0055A54AAA48}"/>
              </a:ext>
            </a:extLst>
          </p:cNvPr>
          <p:cNvSpPr txBox="1">
            <a:spLocks/>
          </p:cNvSpPr>
          <p:nvPr/>
        </p:nvSpPr>
        <p:spPr>
          <a:xfrm>
            <a:off x="-1" y="4316819"/>
            <a:ext cx="12192001" cy="2541180"/>
          </a:xfrm>
          <a:prstGeom prst="rect">
            <a:avLst/>
          </a:prstGeom>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CMU Sans Serif" panose="02000603000000000000" pitchFamily="2" charset="0"/>
                <a:ea typeface="CMU Sans Serif" panose="02000603000000000000" pitchFamily="2" charset="0"/>
                <a:cs typeface="CMU Sans Serif" panose="02000603000000000000" pitchFamily="2"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u="sng" dirty="0"/>
              <a:t>Learning Objectives</a:t>
            </a:r>
            <a:r>
              <a:rPr lang="en-US" dirty="0"/>
              <a:t> (</a:t>
            </a:r>
            <a:r>
              <a:rPr lang="en-US" dirty="0" err="1"/>
              <a:t>Géron</a:t>
            </a:r>
            <a:r>
              <a:rPr lang="en-US" dirty="0"/>
              <a:t> Ch14):</a:t>
            </a:r>
          </a:p>
          <a:p>
            <a:pPr marL="457200" indent="-457200">
              <a:buFont typeface="+mj-lt"/>
              <a:buAutoNum type="arabicPeriod"/>
            </a:pPr>
            <a:r>
              <a:rPr lang="en-US" dirty="0"/>
              <a:t>Define a convolutional neural network</a:t>
            </a:r>
          </a:p>
          <a:p>
            <a:pPr marL="457200" indent="-457200">
              <a:buFont typeface="+mj-lt"/>
              <a:buAutoNum type="arabicPeriod"/>
            </a:pPr>
            <a:r>
              <a:rPr lang="en-US" dirty="0"/>
              <a:t>Discuss the main applications of convolutional neural networks</a:t>
            </a:r>
          </a:p>
          <a:p>
            <a:pPr marL="457200" indent="-457200">
              <a:buFont typeface="+mj-lt"/>
              <a:buAutoNum type="arabicPeriod"/>
            </a:pPr>
            <a:r>
              <a:rPr lang="en-US" dirty="0"/>
              <a:t>Know the steps to design and train a convolutional neural network </a:t>
            </a:r>
          </a:p>
          <a:p>
            <a:pPr marL="457200" indent="-457200">
              <a:buFont typeface="+mj-lt"/>
              <a:buAutoNum type="arabicPeriod"/>
            </a:pPr>
            <a:r>
              <a:rPr lang="en-US" dirty="0"/>
              <a:t>Know the main hyperparameters defining a neural network’s architecture</a:t>
            </a:r>
          </a:p>
          <a:p>
            <a:pPr marL="457200" indent="-457200">
              <a:buFont typeface="+mj-lt"/>
              <a:buAutoNum type="arabicPeriod"/>
            </a:pPr>
            <a:r>
              <a:rPr lang="en-US" dirty="0"/>
              <a:t>Know the main hyperparameters controlling the training of an NN </a:t>
            </a:r>
          </a:p>
        </p:txBody>
      </p:sp>
    </p:spTree>
    <p:extLst>
      <p:ext uri="{BB962C8B-B14F-4D97-AF65-F5344CB8AC3E}">
        <p14:creationId xmlns:p14="http://schemas.microsoft.com/office/powerpoint/2010/main" val="2390582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55F328-060A-441C-A9A6-AD7241A5FC3F}"/>
              </a:ext>
            </a:extLst>
          </p:cNvPr>
          <p:cNvSpPr>
            <a:spLocks noGrp="1"/>
          </p:cNvSpPr>
          <p:nvPr>
            <p:ph type="title"/>
          </p:nvPr>
        </p:nvSpPr>
        <p:spPr>
          <a:xfrm>
            <a:off x="-2" y="1042633"/>
            <a:ext cx="12192000" cy="641868"/>
          </a:xfrm>
        </p:spPr>
        <p:txBody>
          <a:bodyPr>
            <a:normAutofit fontScale="90000"/>
          </a:bodyPr>
          <a:lstStyle/>
          <a:p>
            <a:r>
              <a:rPr lang="en-US" dirty="0"/>
              <a:t>“Vanilla” Recurrent Neural Networks (RNNs)</a:t>
            </a:r>
          </a:p>
        </p:txBody>
      </p:sp>
      <p:sp>
        <p:nvSpPr>
          <p:cNvPr id="3" name="Slide Number Placeholder 2">
            <a:extLst>
              <a:ext uri="{FF2B5EF4-FFF2-40B4-BE49-F238E27FC236}">
                <a16:creationId xmlns:a16="http://schemas.microsoft.com/office/drawing/2014/main" id="{830140D8-48C2-40D8-AEA0-FA1FA4AE0933}"/>
              </a:ext>
            </a:extLst>
          </p:cNvPr>
          <p:cNvSpPr>
            <a:spLocks noGrp="1"/>
          </p:cNvSpPr>
          <p:nvPr>
            <p:ph type="sldNum" sz="quarter" idx="12"/>
          </p:nvPr>
        </p:nvSpPr>
        <p:spPr/>
        <p:txBody>
          <a:bodyPr/>
          <a:lstStyle/>
          <a:p>
            <a:fld id="{A5686A01-FA10-4E06-92C7-92734750F4C6}" type="slidenum">
              <a:rPr lang="en-US" smtClean="0"/>
              <a:t>20</a:t>
            </a:fld>
            <a:endParaRPr lang="en-US"/>
          </a:p>
        </p:txBody>
      </p:sp>
      <p:pic>
        <p:nvPicPr>
          <p:cNvPr id="5" name="Picture 4" descr="Shape, square&#10;&#10;Description automatically generated">
            <a:extLst>
              <a:ext uri="{FF2B5EF4-FFF2-40B4-BE49-F238E27FC236}">
                <a16:creationId xmlns:a16="http://schemas.microsoft.com/office/drawing/2014/main" id="{0E708B30-FD9E-40D7-A879-B81E5F8CE67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684500"/>
            <a:ext cx="6964326" cy="5173500"/>
          </a:xfrm>
          <a:prstGeom prst="rect">
            <a:avLst/>
          </a:prstGeom>
        </p:spPr>
      </p:pic>
      <p:sp>
        <p:nvSpPr>
          <p:cNvPr id="6" name="TextBox 5">
            <a:extLst>
              <a:ext uri="{FF2B5EF4-FFF2-40B4-BE49-F238E27FC236}">
                <a16:creationId xmlns:a16="http://schemas.microsoft.com/office/drawing/2014/main" id="{4BD7FEF9-DCDE-445E-B261-251E55DC0E70}"/>
              </a:ext>
            </a:extLst>
          </p:cNvPr>
          <p:cNvSpPr txBox="1"/>
          <p:nvPr/>
        </p:nvSpPr>
        <p:spPr>
          <a:xfrm>
            <a:off x="6964326" y="6488668"/>
            <a:ext cx="5226342" cy="369332"/>
          </a:xfrm>
          <a:prstGeom prst="rect">
            <a:avLst/>
          </a:prstGeom>
          <a:noFill/>
        </p:spPr>
        <p:txBody>
          <a:bodyPr wrap="square">
            <a:spAutoFit/>
          </a:bodyPr>
          <a:lstStyle/>
          <a:p>
            <a:pPr algn="r"/>
            <a:r>
              <a:rPr lang="en-US" i="1" u="sng" dirty="0"/>
              <a:t>Source</a:t>
            </a:r>
            <a:r>
              <a:rPr lang="en-US" i="1" dirty="0"/>
              <a:t>: Raimi Karim (Towards Data Science)</a:t>
            </a:r>
          </a:p>
        </p:txBody>
      </p:sp>
      <p:pic>
        <p:nvPicPr>
          <p:cNvPr id="8" name="Picture 7" descr="Text, letter&#10;&#10;Description automatically generated">
            <a:extLst>
              <a:ext uri="{FF2B5EF4-FFF2-40B4-BE49-F238E27FC236}">
                <a16:creationId xmlns:a16="http://schemas.microsoft.com/office/drawing/2014/main" id="{0EC60A49-01F1-40DC-99C7-3DFAB3253549}"/>
              </a:ext>
            </a:extLst>
          </p:cNvPr>
          <p:cNvPicPr>
            <a:picLocks noChangeAspect="1"/>
          </p:cNvPicPr>
          <p:nvPr/>
        </p:nvPicPr>
        <p:blipFill rotWithShape="1">
          <a:blip r:embed="rId4">
            <a:extLst>
              <a:ext uri="{28A0092B-C50C-407E-A947-70E740481C1C}">
                <a14:useLocalDpi xmlns:a14="http://schemas.microsoft.com/office/drawing/2010/main" val="0"/>
              </a:ext>
            </a:extLst>
          </a:blip>
          <a:srcRect l="7530" r="41217"/>
          <a:stretch/>
        </p:blipFill>
        <p:spPr>
          <a:xfrm>
            <a:off x="6964326" y="4067732"/>
            <a:ext cx="5227674" cy="2420936"/>
          </a:xfrm>
          <a:prstGeom prst="rect">
            <a:avLst/>
          </a:prstGeom>
        </p:spPr>
      </p:pic>
      <p:sp>
        <p:nvSpPr>
          <p:cNvPr id="9" name="TextBox 8">
            <a:extLst>
              <a:ext uri="{FF2B5EF4-FFF2-40B4-BE49-F238E27FC236}">
                <a16:creationId xmlns:a16="http://schemas.microsoft.com/office/drawing/2014/main" id="{ABB103DA-B0CF-4FFD-B754-2D58EEB61738}"/>
              </a:ext>
            </a:extLst>
          </p:cNvPr>
          <p:cNvSpPr txBox="1"/>
          <p:nvPr/>
        </p:nvSpPr>
        <p:spPr>
          <a:xfrm>
            <a:off x="6964325" y="1684500"/>
            <a:ext cx="5227675" cy="2400657"/>
          </a:xfrm>
          <a:prstGeom prst="rect">
            <a:avLst/>
          </a:prstGeom>
          <a:noFill/>
        </p:spPr>
        <p:txBody>
          <a:bodyPr wrap="square" rtlCol="0">
            <a:spAutoFit/>
          </a:bodyPr>
          <a:lstStyle/>
          <a:p>
            <a:pPr algn="l"/>
            <a:r>
              <a:rPr lang="en-US" sz="3000" u="sng" dirty="0"/>
              <a:t>Regularization Idea</a:t>
            </a:r>
            <a:r>
              <a:rPr lang="en-US" sz="3000" dirty="0"/>
              <a:t>:</a:t>
            </a:r>
          </a:p>
          <a:p>
            <a:pPr algn="l"/>
            <a:r>
              <a:rPr lang="en-US" sz="3000" dirty="0"/>
              <a:t>Use the same update rule </a:t>
            </a:r>
            <a:br>
              <a:rPr lang="en-US" sz="3000" dirty="0"/>
            </a:br>
            <a:r>
              <a:rPr lang="en-US" sz="3000" dirty="0"/>
              <a:t>(same weights W)</a:t>
            </a:r>
            <a:br>
              <a:rPr lang="en-US" sz="3000" dirty="0"/>
            </a:br>
            <a:r>
              <a:rPr lang="en-US" sz="3000" dirty="0"/>
              <a:t>to update the hidden state h(t)</a:t>
            </a:r>
            <a:br>
              <a:rPr lang="en-US" sz="3000" dirty="0"/>
            </a:br>
            <a:r>
              <a:rPr lang="en-US" sz="3000" dirty="0"/>
              <a:t>using inputs x(t) &amp; h(t-1) </a:t>
            </a:r>
          </a:p>
        </p:txBody>
      </p:sp>
      <p:pic>
        <p:nvPicPr>
          <p:cNvPr id="10" name="Picture 9" descr="Icon&#10;&#10;Description automatically generated">
            <a:extLst>
              <a:ext uri="{FF2B5EF4-FFF2-40B4-BE49-F238E27FC236}">
                <a16:creationId xmlns:a16="http://schemas.microsoft.com/office/drawing/2014/main" id="{2EB78F8A-A0B1-410C-AC45-7F8E52E22DD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201605" y="4711338"/>
            <a:ext cx="506827" cy="506827"/>
          </a:xfrm>
          <a:prstGeom prst="rect">
            <a:avLst/>
          </a:prstGeom>
        </p:spPr>
      </p:pic>
      <p:sp>
        <p:nvSpPr>
          <p:cNvPr id="4" name="TextBox 3">
            <a:extLst>
              <a:ext uri="{FF2B5EF4-FFF2-40B4-BE49-F238E27FC236}">
                <a16:creationId xmlns:a16="http://schemas.microsoft.com/office/drawing/2014/main" id="{DA8A3F85-9443-885D-5E02-A1BD01DC1504}"/>
              </a:ext>
            </a:extLst>
          </p:cNvPr>
          <p:cNvSpPr txBox="1"/>
          <p:nvPr/>
        </p:nvSpPr>
        <p:spPr>
          <a:xfrm>
            <a:off x="159488" y="3830849"/>
            <a:ext cx="914400" cy="553998"/>
          </a:xfrm>
          <a:prstGeom prst="rect">
            <a:avLst/>
          </a:prstGeom>
          <a:noFill/>
        </p:spPr>
        <p:txBody>
          <a:bodyPr wrap="square" rtlCol="0">
            <a:spAutoFit/>
          </a:bodyPr>
          <a:lstStyle/>
          <a:p>
            <a:pPr algn="ctr"/>
            <a:r>
              <a:rPr lang="en-US" sz="3000" dirty="0">
                <a:solidFill>
                  <a:schemeClr val="bg1"/>
                </a:solidFill>
              </a:rPr>
              <a:t>4</a:t>
            </a:r>
          </a:p>
        </p:txBody>
      </p:sp>
      <p:sp>
        <p:nvSpPr>
          <p:cNvPr id="7" name="TextBox 6">
            <a:extLst>
              <a:ext uri="{FF2B5EF4-FFF2-40B4-BE49-F238E27FC236}">
                <a16:creationId xmlns:a16="http://schemas.microsoft.com/office/drawing/2014/main" id="{E3ADB217-AB71-2CC3-670A-C7DCFD2DD25A}"/>
              </a:ext>
            </a:extLst>
          </p:cNvPr>
          <p:cNvSpPr txBox="1"/>
          <p:nvPr/>
        </p:nvSpPr>
        <p:spPr>
          <a:xfrm>
            <a:off x="2034368" y="5538368"/>
            <a:ext cx="914400" cy="553998"/>
          </a:xfrm>
          <a:prstGeom prst="rect">
            <a:avLst/>
          </a:prstGeom>
          <a:noFill/>
        </p:spPr>
        <p:txBody>
          <a:bodyPr wrap="square" rtlCol="0">
            <a:spAutoFit/>
          </a:bodyPr>
          <a:lstStyle/>
          <a:p>
            <a:pPr algn="ctr"/>
            <a:r>
              <a:rPr lang="en-US" sz="3000" dirty="0">
                <a:solidFill>
                  <a:schemeClr val="bg1"/>
                </a:solidFill>
              </a:rPr>
              <a:t>2</a:t>
            </a:r>
          </a:p>
        </p:txBody>
      </p:sp>
    </p:spTree>
    <p:extLst>
      <p:ext uri="{BB962C8B-B14F-4D97-AF65-F5344CB8AC3E}">
        <p14:creationId xmlns:p14="http://schemas.microsoft.com/office/powerpoint/2010/main" val="38559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14360B-656D-46B1-8179-4D3FD882C06C}"/>
              </a:ext>
            </a:extLst>
          </p:cNvPr>
          <p:cNvSpPr>
            <a:spLocks noGrp="1"/>
          </p:cNvSpPr>
          <p:nvPr>
            <p:ph type="title"/>
          </p:nvPr>
        </p:nvSpPr>
        <p:spPr>
          <a:xfrm>
            <a:off x="-2" y="1042633"/>
            <a:ext cx="12192000" cy="743637"/>
          </a:xfrm>
        </p:spPr>
        <p:txBody>
          <a:bodyPr>
            <a:normAutofit/>
          </a:bodyPr>
          <a:lstStyle/>
          <a:p>
            <a:r>
              <a:rPr lang="en-US" dirty="0"/>
              <a:t>Long Short-Term Memories (LSTM)</a:t>
            </a:r>
          </a:p>
        </p:txBody>
      </p:sp>
      <p:sp>
        <p:nvSpPr>
          <p:cNvPr id="3" name="Slide Number Placeholder 2">
            <a:extLst>
              <a:ext uri="{FF2B5EF4-FFF2-40B4-BE49-F238E27FC236}">
                <a16:creationId xmlns:a16="http://schemas.microsoft.com/office/drawing/2014/main" id="{CB8F87D9-8387-446C-91FD-787A57C58DBC}"/>
              </a:ext>
            </a:extLst>
          </p:cNvPr>
          <p:cNvSpPr>
            <a:spLocks noGrp="1"/>
          </p:cNvSpPr>
          <p:nvPr>
            <p:ph type="sldNum" sz="quarter" idx="12"/>
          </p:nvPr>
        </p:nvSpPr>
        <p:spPr/>
        <p:txBody>
          <a:bodyPr/>
          <a:lstStyle/>
          <a:p>
            <a:fld id="{A5686A01-FA10-4E06-92C7-92734750F4C6}" type="slidenum">
              <a:rPr lang="en-US" smtClean="0"/>
              <a:t>21</a:t>
            </a:fld>
            <a:endParaRPr lang="en-US"/>
          </a:p>
        </p:txBody>
      </p:sp>
      <p:pic>
        <p:nvPicPr>
          <p:cNvPr id="5" name="Picture 4" descr="Shape, square&#10;&#10;Description automatically generated">
            <a:extLst>
              <a:ext uri="{FF2B5EF4-FFF2-40B4-BE49-F238E27FC236}">
                <a16:creationId xmlns:a16="http://schemas.microsoft.com/office/drawing/2014/main" id="{5F6BD2F8-D1A2-4807-880B-34446D08AA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 y="1786270"/>
            <a:ext cx="7691956" cy="5087679"/>
          </a:xfrm>
          <a:prstGeom prst="rect">
            <a:avLst/>
          </a:prstGeom>
        </p:spPr>
      </p:pic>
      <p:sp>
        <p:nvSpPr>
          <p:cNvPr id="6" name="TextBox 5">
            <a:extLst>
              <a:ext uri="{FF2B5EF4-FFF2-40B4-BE49-F238E27FC236}">
                <a16:creationId xmlns:a16="http://schemas.microsoft.com/office/drawing/2014/main" id="{2717B69D-FB41-4F61-A48A-EED1B6F8747C}"/>
              </a:ext>
            </a:extLst>
          </p:cNvPr>
          <p:cNvSpPr txBox="1"/>
          <p:nvPr/>
        </p:nvSpPr>
        <p:spPr>
          <a:xfrm>
            <a:off x="6964326" y="6541833"/>
            <a:ext cx="5226342" cy="369332"/>
          </a:xfrm>
          <a:prstGeom prst="rect">
            <a:avLst/>
          </a:prstGeom>
          <a:noFill/>
        </p:spPr>
        <p:txBody>
          <a:bodyPr wrap="square">
            <a:spAutoFit/>
          </a:bodyPr>
          <a:lstStyle/>
          <a:p>
            <a:pPr algn="r"/>
            <a:r>
              <a:rPr lang="en-US" i="1" u="sng" dirty="0"/>
              <a:t>Source</a:t>
            </a:r>
            <a:r>
              <a:rPr lang="en-US" i="1" dirty="0"/>
              <a:t>: Raimi Karim (Towards Data Science)</a:t>
            </a:r>
          </a:p>
        </p:txBody>
      </p:sp>
      <p:pic>
        <p:nvPicPr>
          <p:cNvPr id="8" name="Picture 7">
            <a:extLst>
              <a:ext uri="{FF2B5EF4-FFF2-40B4-BE49-F238E27FC236}">
                <a16:creationId xmlns:a16="http://schemas.microsoft.com/office/drawing/2014/main" id="{F49EF880-117B-4BD0-8D30-8D32AE198D47}"/>
              </a:ext>
            </a:extLst>
          </p:cNvPr>
          <p:cNvPicPr>
            <a:picLocks noChangeAspect="1"/>
          </p:cNvPicPr>
          <p:nvPr/>
        </p:nvPicPr>
        <p:blipFill>
          <a:blip r:embed="rId4"/>
          <a:stretch>
            <a:fillRect/>
          </a:stretch>
        </p:blipFill>
        <p:spPr>
          <a:xfrm>
            <a:off x="7693286" y="3086653"/>
            <a:ext cx="4498714" cy="3518978"/>
          </a:xfrm>
          <a:prstGeom prst="rect">
            <a:avLst/>
          </a:prstGeom>
        </p:spPr>
      </p:pic>
      <p:sp>
        <p:nvSpPr>
          <p:cNvPr id="9" name="TextBox 8">
            <a:extLst>
              <a:ext uri="{FF2B5EF4-FFF2-40B4-BE49-F238E27FC236}">
                <a16:creationId xmlns:a16="http://schemas.microsoft.com/office/drawing/2014/main" id="{B502BF7A-CAF4-44E0-A880-98028DC3591D}"/>
              </a:ext>
            </a:extLst>
          </p:cNvPr>
          <p:cNvSpPr txBox="1"/>
          <p:nvPr/>
        </p:nvSpPr>
        <p:spPr>
          <a:xfrm>
            <a:off x="7691954" y="1675027"/>
            <a:ext cx="4500046" cy="1477328"/>
          </a:xfrm>
          <a:prstGeom prst="rect">
            <a:avLst/>
          </a:prstGeom>
          <a:noFill/>
        </p:spPr>
        <p:txBody>
          <a:bodyPr wrap="square" rtlCol="0">
            <a:spAutoFit/>
          </a:bodyPr>
          <a:lstStyle/>
          <a:p>
            <a:pPr algn="l"/>
            <a:r>
              <a:rPr lang="en-US" sz="3000" dirty="0"/>
              <a:t>Tackles the short-term memory problem by using long-term cell state </a:t>
            </a:r>
            <a:r>
              <a:rPr lang="en-US" sz="3000" b="1" dirty="0"/>
              <a:t>c(t)</a:t>
            </a:r>
          </a:p>
        </p:txBody>
      </p:sp>
    </p:spTree>
    <p:extLst>
      <p:ext uri="{BB962C8B-B14F-4D97-AF65-F5344CB8AC3E}">
        <p14:creationId xmlns:p14="http://schemas.microsoft.com/office/powerpoint/2010/main" val="1950130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6629F5-0325-4411-87E1-B998DBEBF748}"/>
              </a:ext>
            </a:extLst>
          </p:cNvPr>
          <p:cNvSpPr>
            <a:spLocks noGrp="1"/>
          </p:cNvSpPr>
          <p:nvPr>
            <p:ph type="title"/>
          </p:nvPr>
        </p:nvSpPr>
        <p:spPr>
          <a:xfrm>
            <a:off x="-2" y="1042633"/>
            <a:ext cx="12192000" cy="701108"/>
          </a:xfrm>
        </p:spPr>
        <p:txBody>
          <a:bodyPr/>
          <a:lstStyle/>
          <a:p>
            <a:r>
              <a:rPr lang="en-US" dirty="0"/>
              <a:t>Gated Recurrent Units (GRU)</a:t>
            </a:r>
          </a:p>
        </p:txBody>
      </p:sp>
      <p:sp>
        <p:nvSpPr>
          <p:cNvPr id="3" name="Slide Number Placeholder 2">
            <a:extLst>
              <a:ext uri="{FF2B5EF4-FFF2-40B4-BE49-F238E27FC236}">
                <a16:creationId xmlns:a16="http://schemas.microsoft.com/office/drawing/2014/main" id="{4C38C12F-B860-41C1-B5BC-93445630520C}"/>
              </a:ext>
            </a:extLst>
          </p:cNvPr>
          <p:cNvSpPr>
            <a:spLocks noGrp="1"/>
          </p:cNvSpPr>
          <p:nvPr>
            <p:ph type="sldNum" sz="quarter" idx="12"/>
          </p:nvPr>
        </p:nvSpPr>
        <p:spPr/>
        <p:txBody>
          <a:bodyPr/>
          <a:lstStyle/>
          <a:p>
            <a:fld id="{A5686A01-FA10-4E06-92C7-92734750F4C6}" type="slidenum">
              <a:rPr lang="en-US" smtClean="0"/>
              <a:t>22</a:t>
            </a:fld>
            <a:endParaRPr lang="en-US"/>
          </a:p>
        </p:txBody>
      </p:sp>
      <p:pic>
        <p:nvPicPr>
          <p:cNvPr id="7" name="Picture 6" descr="Shape, square&#10;&#10;Description automatically generated">
            <a:extLst>
              <a:ext uri="{FF2B5EF4-FFF2-40B4-BE49-F238E27FC236}">
                <a16:creationId xmlns:a16="http://schemas.microsoft.com/office/drawing/2014/main" id="{3688CA33-BF5B-4D51-B442-A60EB1B067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651796"/>
            <a:ext cx="7347098" cy="5195448"/>
          </a:xfrm>
          <a:prstGeom prst="rect">
            <a:avLst/>
          </a:prstGeom>
        </p:spPr>
      </p:pic>
      <p:pic>
        <p:nvPicPr>
          <p:cNvPr id="9" name="Picture 8">
            <a:extLst>
              <a:ext uri="{FF2B5EF4-FFF2-40B4-BE49-F238E27FC236}">
                <a16:creationId xmlns:a16="http://schemas.microsoft.com/office/drawing/2014/main" id="{06082568-0006-4823-8BBB-C70605AC2A09}"/>
              </a:ext>
            </a:extLst>
          </p:cNvPr>
          <p:cNvPicPr>
            <a:picLocks noChangeAspect="1"/>
          </p:cNvPicPr>
          <p:nvPr/>
        </p:nvPicPr>
        <p:blipFill>
          <a:blip r:embed="rId4"/>
          <a:stretch>
            <a:fillRect/>
          </a:stretch>
        </p:blipFill>
        <p:spPr>
          <a:xfrm>
            <a:off x="6475226" y="3746411"/>
            <a:ext cx="5716772" cy="2755217"/>
          </a:xfrm>
          <a:prstGeom prst="rect">
            <a:avLst/>
          </a:prstGeom>
        </p:spPr>
      </p:pic>
      <p:sp>
        <p:nvSpPr>
          <p:cNvPr id="10" name="TextBox 9">
            <a:extLst>
              <a:ext uri="{FF2B5EF4-FFF2-40B4-BE49-F238E27FC236}">
                <a16:creationId xmlns:a16="http://schemas.microsoft.com/office/drawing/2014/main" id="{D174E42B-315A-4466-8E85-54532E9E6520}"/>
              </a:ext>
            </a:extLst>
          </p:cNvPr>
          <p:cNvSpPr txBox="1"/>
          <p:nvPr/>
        </p:nvSpPr>
        <p:spPr>
          <a:xfrm>
            <a:off x="6964326" y="6488668"/>
            <a:ext cx="5226342" cy="369332"/>
          </a:xfrm>
          <a:prstGeom prst="rect">
            <a:avLst/>
          </a:prstGeom>
          <a:noFill/>
        </p:spPr>
        <p:txBody>
          <a:bodyPr wrap="square">
            <a:spAutoFit/>
          </a:bodyPr>
          <a:lstStyle/>
          <a:p>
            <a:pPr algn="r"/>
            <a:r>
              <a:rPr lang="en-US" i="1" u="sng" dirty="0"/>
              <a:t>Source</a:t>
            </a:r>
            <a:r>
              <a:rPr lang="en-US" i="1" dirty="0"/>
              <a:t>: Raimi Karim (Towards Data Science)</a:t>
            </a:r>
          </a:p>
        </p:txBody>
      </p:sp>
      <p:sp>
        <p:nvSpPr>
          <p:cNvPr id="11" name="TextBox 10">
            <a:extLst>
              <a:ext uri="{FF2B5EF4-FFF2-40B4-BE49-F238E27FC236}">
                <a16:creationId xmlns:a16="http://schemas.microsoft.com/office/drawing/2014/main" id="{3804FBC2-AEAB-47E5-B6CA-DD737FB16341}"/>
              </a:ext>
            </a:extLst>
          </p:cNvPr>
          <p:cNvSpPr txBox="1"/>
          <p:nvPr/>
        </p:nvSpPr>
        <p:spPr>
          <a:xfrm>
            <a:off x="7345766" y="1790024"/>
            <a:ext cx="4844902" cy="1938992"/>
          </a:xfrm>
          <a:prstGeom prst="rect">
            <a:avLst/>
          </a:prstGeom>
          <a:noFill/>
        </p:spPr>
        <p:txBody>
          <a:bodyPr wrap="square" rtlCol="0">
            <a:spAutoFit/>
          </a:bodyPr>
          <a:lstStyle/>
          <a:p>
            <a:pPr algn="l"/>
            <a:r>
              <a:rPr lang="en-US" sz="3000" dirty="0"/>
              <a:t>Simplifies the LSTM:</a:t>
            </a:r>
          </a:p>
          <a:p>
            <a:pPr marL="457200" indent="-457200" algn="l">
              <a:buFont typeface="Arial" panose="020B0604020202020204" pitchFamily="34" charset="0"/>
              <a:buChar char="•"/>
            </a:pPr>
            <a:r>
              <a:rPr lang="en-US" sz="3000" dirty="0"/>
              <a:t>Single state vector h</a:t>
            </a:r>
          </a:p>
          <a:p>
            <a:pPr marL="457200" indent="-457200" algn="l">
              <a:buFont typeface="Arial" panose="020B0604020202020204" pitchFamily="34" charset="0"/>
              <a:buChar char="•"/>
            </a:pPr>
            <a:r>
              <a:rPr lang="en-US" sz="3000" dirty="0"/>
              <a:t>Single gate controller z</a:t>
            </a:r>
          </a:p>
          <a:p>
            <a:pPr marL="457200" indent="-457200" algn="l">
              <a:buFont typeface="Arial" panose="020B0604020202020204" pitchFamily="34" charset="0"/>
              <a:buChar char="•"/>
            </a:pPr>
            <a:r>
              <a:rPr lang="en-US" sz="3000" dirty="0"/>
              <a:t>No output gate, just r</a:t>
            </a:r>
          </a:p>
        </p:txBody>
      </p:sp>
    </p:spTree>
    <p:extLst>
      <p:ext uri="{BB962C8B-B14F-4D97-AF65-F5344CB8AC3E}">
        <p14:creationId xmlns:p14="http://schemas.microsoft.com/office/powerpoint/2010/main" val="10609036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F92FE-7F07-42EB-BC52-265EC34C459C}"/>
              </a:ext>
            </a:extLst>
          </p:cNvPr>
          <p:cNvSpPr>
            <a:spLocks noGrp="1"/>
          </p:cNvSpPr>
          <p:nvPr>
            <p:ph type="title"/>
          </p:nvPr>
        </p:nvSpPr>
        <p:spPr/>
        <p:txBody>
          <a:bodyPr/>
          <a:lstStyle/>
          <a:p>
            <a:r>
              <a:rPr lang="en-US" dirty="0"/>
              <a:t>Attention = Interface between encoder &amp; decoder</a:t>
            </a:r>
            <a:br>
              <a:rPr lang="en-US" dirty="0"/>
            </a:br>
            <a:r>
              <a:rPr lang="en-US" dirty="0"/>
              <a:t>to provide information about </a:t>
            </a:r>
            <a:r>
              <a:rPr lang="en-US" b="1" dirty="0"/>
              <a:t>every</a:t>
            </a:r>
            <a:r>
              <a:rPr lang="en-US" dirty="0"/>
              <a:t> hidden state</a:t>
            </a:r>
          </a:p>
        </p:txBody>
      </p:sp>
      <p:sp>
        <p:nvSpPr>
          <p:cNvPr id="3" name="Slide Number Placeholder 2">
            <a:extLst>
              <a:ext uri="{FF2B5EF4-FFF2-40B4-BE49-F238E27FC236}">
                <a16:creationId xmlns:a16="http://schemas.microsoft.com/office/drawing/2014/main" id="{A352EC99-E7B5-44F0-A011-F0DD8262DC86}"/>
              </a:ext>
            </a:extLst>
          </p:cNvPr>
          <p:cNvSpPr>
            <a:spLocks noGrp="1"/>
          </p:cNvSpPr>
          <p:nvPr>
            <p:ph type="sldNum" sz="quarter" idx="12"/>
          </p:nvPr>
        </p:nvSpPr>
        <p:spPr/>
        <p:txBody>
          <a:bodyPr/>
          <a:lstStyle/>
          <a:p>
            <a:fld id="{A5686A01-FA10-4E06-92C7-92734750F4C6}" type="slidenum">
              <a:rPr lang="en-US" smtClean="0"/>
              <a:t>23</a:t>
            </a:fld>
            <a:endParaRPr lang="en-US"/>
          </a:p>
        </p:txBody>
      </p:sp>
      <p:sp>
        <p:nvSpPr>
          <p:cNvPr id="4" name="TextBox 3">
            <a:extLst>
              <a:ext uri="{FF2B5EF4-FFF2-40B4-BE49-F238E27FC236}">
                <a16:creationId xmlns:a16="http://schemas.microsoft.com/office/drawing/2014/main" id="{C7CC14F6-EF52-4C27-9841-AC554792D867}"/>
              </a:ext>
            </a:extLst>
          </p:cNvPr>
          <p:cNvSpPr txBox="1"/>
          <p:nvPr/>
        </p:nvSpPr>
        <p:spPr>
          <a:xfrm>
            <a:off x="6964326" y="6488668"/>
            <a:ext cx="5226342" cy="369332"/>
          </a:xfrm>
          <a:prstGeom prst="rect">
            <a:avLst/>
          </a:prstGeom>
          <a:noFill/>
        </p:spPr>
        <p:txBody>
          <a:bodyPr wrap="square">
            <a:spAutoFit/>
          </a:bodyPr>
          <a:lstStyle/>
          <a:p>
            <a:pPr algn="r"/>
            <a:r>
              <a:rPr lang="en-US" i="1" u="sng" dirty="0"/>
              <a:t>Source</a:t>
            </a:r>
            <a:r>
              <a:rPr lang="en-US" i="1" dirty="0"/>
              <a:t>: Raimi Karim (Towards Data Science)</a:t>
            </a:r>
          </a:p>
        </p:txBody>
      </p:sp>
      <p:pic>
        <p:nvPicPr>
          <p:cNvPr id="6" name="Picture 5" descr="Chart, box and whisker chart&#10;&#10;Description automatically generated">
            <a:extLst>
              <a:ext uri="{FF2B5EF4-FFF2-40B4-BE49-F238E27FC236}">
                <a16:creationId xmlns:a16="http://schemas.microsoft.com/office/drawing/2014/main" id="{2777521D-FCA6-49B6-B1A3-B097C459FF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 y="2368195"/>
            <a:ext cx="5523486" cy="4489805"/>
          </a:xfrm>
          <a:prstGeom prst="rect">
            <a:avLst/>
          </a:prstGeom>
        </p:spPr>
      </p:pic>
      <p:pic>
        <p:nvPicPr>
          <p:cNvPr id="8" name="Picture 7" descr="A screenshot of a graph&#10;&#10;Description automatically generated with low confidence">
            <a:extLst>
              <a:ext uri="{FF2B5EF4-FFF2-40B4-BE49-F238E27FC236}">
                <a16:creationId xmlns:a16="http://schemas.microsoft.com/office/drawing/2014/main" id="{4FB9741D-6BFA-4E28-8130-9B26C85BF1B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08766" y="2368195"/>
            <a:ext cx="6681902" cy="3417316"/>
          </a:xfrm>
          <a:prstGeom prst="rect">
            <a:avLst/>
          </a:prstGeom>
        </p:spPr>
      </p:pic>
      <p:sp>
        <p:nvSpPr>
          <p:cNvPr id="9" name="TextBox 8">
            <a:extLst>
              <a:ext uri="{FF2B5EF4-FFF2-40B4-BE49-F238E27FC236}">
                <a16:creationId xmlns:a16="http://schemas.microsoft.com/office/drawing/2014/main" id="{8733819A-351B-47DB-BD9E-54EE4AB2904A}"/>
              </a:ext>
            </a:extLst>
          </p:cNvPr>
          <p:cNvSpPr txBox="1"/>
          <p:nvPr/>
        </p:nvSpPr>
        <p:spPr>
          <a:xfrm>
            <a:off x="5523484" y="5783469"/>
            <a:ext cx="6668516" cy="553998"/>
          </a:xfrm>
          <a:prstGeom prst="rect">
            <a:avLst/>
          </a:prstGeom>
          <a:noFill/>
        </p:spPr>
        <p:txBody>
          <a:bodyPr wrap="square" rtlCol="0">
            <a:spAutoFit/>
          </a:bodyPr>
          <a:lstStyle/>
          <a:p>
            <a:pPr algn="ctr"/>
            <a:r>
              <a:rPr lang="en-US" sz="3000" dirty="0"/>
              <a:t>Attention layer = Alignment model</a:t>
            </a:r>
          </a:p>
        </p:txBody>
      </p:sp>
      <p:pic>
        <p:nvPicPr>
          <p:cNvPr id="10" name="Picture 9" descr="Icon&#10;&#10;Description automatically generated">
            <a:extLst>
              <a:ext uri="{FF2B5EF4-FFF2-40B4-BE49-F238E27FC236}">
                <a16:creationId xmlns:a16="http://schemas.microsoft.com/office/drawing/2014/main" id="{70DCA8F5-3AB8-4D5E-9D5A-DB45F75AC41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0267" y="1042632"/>
            <a:ext cx="689915" cy="689915"/>
          </a:xfrm>
          <a:prstGeom prst="rect">
            <a:avLst/>
          </a:prstGeom>
        </p:spPr>
      </p:pic>
    </p:spTree>
    <p:extLst>
      <p:ext uri="{BB962C8B-B14F-4D97-AF65-F5344CB8AC3E}">
        <p14:creationId xmlns:p14="http://schemas.microsoft.com/office/powerpoint/2010/main" val="1598330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6AFE3-1D60-48C1-88CE-55E295B4359D}"/>
              </a:ext>
            </a:extLst>
          </p:cNvPr>
          <p:cNvSpPr>
            <a:spLocks noGrp="1"/>
          </p:cNvSpPr>
          <p:nvPr>
            <p:ph type="title"/>
          </p:nvPr>
        </p:nvSpPr>
        <p:spPr>
          <a:xfrm>
            <a:off x="-2" y="1042632"/>
            <a:ext cx="12192000" cy="757593"/>
          </a:xfrm>
        </p:spPr>
        <p:txBody>
          <a:bodyPr/>
          <a:lstStyle/>
          <a:p>
            <a:r>
              <a:rPr lang="en-US" dirty="0"/>
              <a:t>Step 0: Prepare hidden states</a:t>
            </a:r>
          </a:p>
        </p:txBody>
      </p:sp>
      <p:sp>
        <p:nvSpPr>
          <p:cNvPr id="3" name="Slide Number Placeholder 2">
            <a:extLst>
              <a:ext uri="{FF2B5EF4-FFF2-40B4-BE49-F238E27FC236}">
                <a16:creationId xmlns:a16="http://schemas.microsoft.com/office/drawing/2014/main" id="{DE582016-0ADC-40D7-9FA1-959478E9AC93}"/>
              </a:ext>
            </a:extLst>
          </p:cNvPr>
          <p:cNvSpPr>
            <a:spLocks noGrp="1"/>
          </p:cNvSpPr>
          <p:nvPr>
            <p:ph type="sldNum" sz="quarter" idx="12"/>
          </p:nvPr>
        </p:nvSpPr>
        <p:spPr/>
        <p:txBody>
          <a:bodyPr/>
          <a:lstStyle/>
          <a:p>
            <a:fld id="{A5686A01-FA10-4E06-92C7-92734750F4C6}" type="slidenum">
              <a:rPr lang="en-US" smtClean="0"/>
              <a:t>24</a:t>
            </a:fld>
            <a:endParaRPr lang="en-US"/>
          </a:p>
        </p:txBody>
      </p:sp>
      <p:pic>
        <p:nvPicPr>
          <p:cNvPr id="5" name="Picture 4" descr="A picture containing background pattern&#10;&#10;Description automatically generated">
            <a:extLst>
              <a:ext uri="{FF2B5EF4-FFF2-40B4-BE49-F238E27FC236}">
                <a16:creationId xmlns:a16="http://schemas.microsoft.com/office/drawing/2014/main" id="{FE4345A3-7D47-4EDC-82AF-A0229B4CD2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800225"/>
            <a:ext cx="6667500" cy="5057775"/>
          </a:xfrm>
          <a:prstGeom prst="rect">
            <a:avLst/>
          </a:prstGeom>
        </p:spPr>
      </p:pic>
      <p:sp>
        <p:nvSpPr>
          <p:cNvPr id="6" name="TextBox 5">
            <a:extLst>
              <a:ext uri="{FF2B5EF4-FFF2-40B4-BE49-F238E27FC236}">
                <a16:creationId xmlns:a16="http://schemas.microsoft.com/office/drawing/2014/main" id="{6475D8FA-7298-492A-9BBB-660F63E799D3}"/>
              </a:ext>
            </a:extLst>
          </p:cNvPr>
          <p:cNvSpPr txBox="1"/>
          <p:nvPr/>
        </p:nvSpPr>
        <p:spPr>
          <a:xfrm>
            <a:off x="6667498" y="6488668"/>
            <a:ext cx="5523170" cy="369332"/>
          </a:xfrm>
          <a:prstGeom prst="rect">
            <a:avLst/>
          </a:prstGeom>
          <a:noFill/>
        </p:spPr>
        <p:txBody>
          <a:bodyPr wrap="square">
            <a:spAutoFit/>
          </a:bodyPr>
          <a:lstStyle/>
          <a:p>
            <a:pPr algn="r"/>
            <a:r>
              <a:rPr lang="en-US" i="1" u="sng" dirty="0"/>
              <a:t>Source</a:t>
            </a:r>
            <a:r>
              <a:rPr lang="en-US" i="1" dirty="0"/>
              <a:t>: Raimi Karim (Towards Data Science), Scott Rome</a:t>
            </a:r>
          </a:p>
        </p:txBody>
      </p:sp>
      <p:pic>
        <p:nvPicPr>
          <p:cNvPr id="7" name="Picture 6">
            <a:extLst>
              <a:ext uri="{FF2B5EF4-FFF2-40B4-BE49-F238E27FC236}">
                <a16:creationId xmlns:a16="http://schemas.microsoft.com/office/drawing/2014/main" id="{3B2C6D43-6787-4F4D-8DBB-F0BFC9FCBAC4}"/>
              </a:ext>
            </a:extLst>
          </p:cNvPr>
          <p:cNvPicPr>
            <a:picLocks noChangeAspect="1"/>
          </p:cNvPicPr>
          <p:nvPr/>
        </p:nvPicPr>
        <p:blipFill>
          <a:blip r:embed="rId3"/>
          <a:stretch>
            <a:fillRect/>
          </a:stretch>
        </p:blipFill>
        <p:spPr>
          <a:xfrm>
            <a:off x="6667498" y="2250447"/>
            <a:ext cx="5600755" cy="4157330"/>
          </a:xfrm>
          <a:prstGeom prst="rect">
            <a:avLst/>
          </a:prstGeom>
        </p:spPr>
      </p:pic>
      <p:sp>
        <p:nvSpPr>
          <p:cNvPr id="8" name="Rectangle 7">
            <a:extLst>
              <a:ext uri="{FF2B5EF4-FFF2-40B4-BE49-F238E27FC236}">
                <a16:creationId xmlns:a16="http://schemas.microsoft.com/office/drawing/2014/main" id="{FA4B5ABF-12EC-4183-81A9-85556DADD3D1}"/>
              </a:ext>
            </a:extLst>
          </p:cNvPr>
          <p:cNvSpPr/>
          <p:nvPr/>
        </p:nvSpPr>
        <p:spPr>
          <a:xfrm>
            <a:off x="10185992" y="2339163"/>
            <a:ext cx="510362" cy="552893"/>
          </a:xfrm>
          <a:prstGeom prst="rect">
            <a:avLst/>
          </a:prstGeom>
          <a:noFill/>
          <a:ln w="38100">
            <a:solidFill>
              <a:srgbClr val="1C95C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84869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1F58B-97AD-4BC2-8153-80515F6646BC}"/>
              </a:ext>
            </a:extLst>
          </p:cNvPr>
          <p:cNvSpPr>
            <a:spLocks noGrp="1"/>
          </p:cNvSpPr>
          <p:nvPr>
            <p:ph type="title"/>
          </p:nvPr>
        </p:nvSpPr>
        <p:spPr>
          <a:xfrm>
            <a:off x="-2" y="1042633"/>
            <a:ext cx="12192000" cy="757592"/>
          </a:xfrm>
        </p:spPr>
        <p:txBody>
          <a:bodyPr/>
          <a:lstStyle/>
          <a:p>
            <a:r>
              <a:rPr lang="en-US" dirty="0"/>
              <a:t>Step 1: Obtain score for every encoder hidden state</a:t>
            </a:r>
          </a:p>
        </p:txBody>
      </p:sp>
      <p:sp>
        <p:nvSpPr>
          <p:cNvPr id="3" name="Slide Number Placeholder 2">
            <a:extLst>
              <a:ext uri="{FF2B5EF4-FFF2-40B4-BE49-F238E27FC236}">
                <a16:creationId xmlns:a16="http://schemas.microsoft.com/office/drawing/2014/main" id="{24A6B9D4-54BA-4E94-BEEE-834DE5D5E1FF}"/>
              </a:ext>
            </a:extLst>
          </p:cNvPr>
          <p:cNvSpPr>
            <a:spLocks noGrp="1"/>
          </p:cNvSpPr>
          <p:nvPr>
            <p:ph type="sldNum" sz="quarter" idx="12"/>
          </p:nvPr>
        </p:nvSpPr>
        <p:spPr/>
        <p:txBody>
          <a:bodyPr/>
          <a:lstStyle/>
          <a:p>
            <a:fld id="{A5686A01-FA10-4E06-92C7-92734750F4C6}" type="slidenum">
              <a:rPr lang="en-US" smtClean="0"/>
              <a:t>25</a:t>
            </a:fld>
            <a:endParaRPr lang="en-US"/>
          </a:p>
        </p:txBody>
      </p:sp>
      <p:pic>
        <p:nvPicPr>
          <p:cNvPr id="5" name="Picture 4" descr="Box and whisker chart&#10;&#10;Description automatically generated">
            <a:extLst>
              <a:ext uri="{FF2B5EF4-FFF2-40B4-BE49-F238E27FC236}">
                <a16:creationId xmlns:a16="http://schemas.microsoft.com/office/drawing/2014/main" id="{0B2AB49C-97E1-49A8-8A81-60C247BFD3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 y="1800225"/>
            <a:ext cx="6667500" cy="5057775"/>
          </a:xfrm>
          <a:prstGeom prst="rect">
            <a:avLst/>
          </a:prstGeom>
        </p:spPr>
      </p:pic>
      <p:pic>
        <p:nvPicPr>
          <p:cNvPr id="7" name="Picture 6">
            <a:extLst>
              <a:ext uri="{FF2B5EF4-FFF2-40B4-BE49-F238E27FC236}">
                <a16:creationId xmlns:a16="http://schemas.microsoft.com/office/drawing/2014/main" id="{BF4EA991-ABA3-48FA-B2A8-E8EA7BD4E959}"/>
              </a:ext>
            </a:extLst>
          </p:cNvPr>
          <p:cNvPicPr>
            <a:picLocks noChangeAspect="1"/>
          </p:cNvPicPr>
          <p:nvPr/>
        </p:nvPicPr>
        <p:blipFill>
          <a:blip r:embed="rId4"/>
          <a:stretch>
            <a:fillRect/>
          </a:stretch>
        </p:blipFill>
        <p:spPr>
          <a:xfrm>
            <a:off x="6667498" y="2250447"/>
            <a:ext cx="5600755" cy="4157330"/>
          </a:xfrm>
          <a:prstGeom prst="rect">
            <a:avLst/>
          </a:prstGeom>
        </p:spPr>
      </p:pic>
      <p:sp>
        <p:nvSpPr>
          <p:cNvPr id="8" name="Rectangle 7">
            <a:extLst>
              <a:ext uri="{FF2B5EF4-FFF2-40B4-BE49-F238E27FC236}">
                <a16:creationId xmlns:a16="http://schemas.microsoft.com/office/drawing/2014/main" id="{12A0AC63-6936-4FE8-BFEA-53E6B3EFDFC6}"/>
              </a:ext>
            </a:extLst>
          </p:cNvPr>
          <p:cNvSpPr/>
          <p:nvPr/>
        </p:nvSpPr>
        <p:spPr>
          <a:xfrm>
            <a:off x="6847367" y="2328531"/>
            <a:ext cx="5092996" cy="637954"/>
          </a:xfrm>
          <a:prstGeom prst="rect">
            <a:avLst/>
          </a:prstGeom>
          <a:noFill/>
          <a:ln w="38100">
            <a:solidFill>
              <a:srgbClr val="1C95C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D3285888-8FA2-4A55-8E6F-B4FF4415C3CA}"/>
              </a:ext>
            </a:extLst>
          </p:cNvPr>
          <p:cNvSpPr txBox="1"/>
          <p:nvPr/>
        </p:nvSpPr>
        <p:spPr>
          <a:xfrm>
            <a:off x="6667498" y="6488668"/>
            <a:ext cx="5523170" cy="369332"/>
          </a:xfrm>
          <a:prstGeom prst="rect">
            <a:avLst/>
          </a:prstGeom>
          <a:noFill/>
        </p:spPr>
        <p:txBody>
          <a:bodyPr wrap="square">
            <a:spAutoFit/>
          </a:bodyPr>
          <a:lstStyle/>
          <a:p>
            <a:pPr algn="r"/>
            <a:r>
              <a:rPr lang="en-US" i="1" u="sng" dirty="0"/>
              <a:t>Source</a:t>
            </a:r>
            <a:r>
              <a:rPr lang="en-US" i="1" dirty="0"/>
              <a:t>: Raimi Karim (Towards Data Science), Scott Rome</a:t>
            </a:r>
          </a:p>
        </p:txBody>
      </p:sp>
      <p:pic>
        <p:nvPicPr>
          <p:cNvPr id="10" name="Picture 9" descr="Icon&#10;&#10;Description automatically generated">
            <a:extLst>
              <a:ext uri="{FF2B5EF4-FFF2-40B4-BE49-F238E27FC236}">
                <a16:creationId xmlns:a16="http://schemas.microsoft.com/office/drawing/2014/main" id="{066CC479-0A5A-4A69-A41E-22795934BFC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77685" y="1740813"/>
            <a:ext cx="506827" cy="506827"/>
          </a:xfrm>
          <a:prstGeom prst="rect">
            <a:avLst/>
          </a:prstGeom>
        </p:spPr>
      </p:pic>
    </p:spTree>
    <p:extLst>
      <p:ext uri="{BB962C8B-B14F-4D97-AF65-F5344CB8AC3E}">
        <p14:creationId xmlns:p14="http://schemas.microsoft.com/office/powerpoint/2010/main" val="3359841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5158A2-86A7-4693-B1AD-2D73800F8544}"/>
              </a:ext>
            </a:extLst>
          </p:cNvPr>
          <p:cNvSpPr>
            <a:spLocks noGrp="1"/>
          </p:cNvSpPr>
          <p:nvPr>
            <p:ph type="title"/>
          </p:nvPr>
        </p:nvSpPr>
        <p:spPr>
          <a:xfrm>
            <a:off x="-2" y="1042633"/>
            <a:ext cx="12192000" cy="786168"/>
          </a:xfrm>
        </p:spPr>
        <p:txBody>
          <a:bodyPr/>
          <a:lstStyle/>
          <a:p>
            <a:r>
              <a:rPr lang="en-US" dirty="0"/>
              <a:t>Step 2: Run all the scores through a </a:t>
            </a:r>
            <a:r>
              <a:rPr lang="en-US" dirty="0" err="1"/>
              <a:t>softmax</a:t>
            </a:r>
            <a:r>
              <a:rPr lang="en-US" dirty="0"/>
              <a:t> layer</a:t>
            </a:r>
          </a:p>
        </p:txBody>
      </p:sp>
      <p:sp>
        <p:nvSpPr>
          <p:cNvPr id="3" name="Slide Number Placeholder 2">
            <a:extLst>
              <a:ext uri="{FF2B5EF4-FFF2-40B4-BE49-F238E27FC236}">
                <a16:creationId xmlns:a16="http://schemas.microsoft.com/office/drawing/2014/main" id="{3C61BC40-ABFF-40BB-AE73-FD9A0981A07C}"/>
              </a:ext>
            </a:extLst>
          </p:cNvPr>
          <p:cNvSpPr>
            <a:spLocks noGrp="1"/>
          </p:cNvSpPr>
          <p:nvPr>
            <p:ph type="sldNum" sz="quarter" idx="12"/>
          </p:nvPr>
        </p:nvSpPr>
        <p:spPr/>
        <p:txBody>
          <a:bodyPr/>
          <a:lstStyle/>
          <a:p>
            <a:fld id="{A5686A01-FA10-4E06-92C7-92734750F4C6}" type="slidenum">
              <a:rPr lang="en-US" smtClean="0"/>
              <a:t>26</a:t>
            </a:fld>
            <a:endParaRPr lang="en-US"/>
          </a:p>
        </p:txBody>
      </p:sp>
      <p:pic>
        <p:nvPicPr>
          <p:cNvPr id="5" name="Picture 4" descr="Chart, box and whisker chart&#10;&#10;Description automatically generated">
            <a:extLst>
              <a:ext uri="{FF2B5EF4-FFF2-40B4-BE49-F238E27FC236}">
                <a16:creationId xmlns:a16="http://schemas.microsoft.com/office/drawing/2014/main" id="{890EBBCE-7725-48EC-8A29-A31B62E80D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 y="1800225"/>
            <a:ext cx="6667500" cy="5057775"/>
          </a:xfrm>
          <a:prstGeom prst="rect">
            <a:avLst/>
          </a:prstGeom>
        </p:spPr>
      </p:pic>
      <p:pic>
        <p:nvPicPr>
          <p:cNvPr id="6" name="Picture 5">
            <a:extLst>
              <a:ext uri="{FF2B5EF4-FFF2-40B4-BE49-F238E27FC236}">
                <a16:creationId xmlns:a16="http://schemas.microsoft.com/office/drawing/2014/main" id="{743ABD3A-C0C4-494C-A55B-D674B4F7FC58}"/>
              </a:ext>
            </a:extLst>
          </p:cNvPr>
          <p:cNvPicPr>
            <a:picLocks noChangeAspect="1"/>
          </p:cNvPicPr>
          <p:nvPr/>
        </p:nvPicPr>
        <p:blipFill>
          <a:blip r:embed="rId4"/>
          <a:stretch>
            <a:fillRect/>
          </a:stretch>
        </p:blipFill>
        <p:spPr>
          <a:xfrm>
            <a:off x="6667498" y="2250447"/>
            <a:ext cx="5600755" cy="4157330"/>
          </a:xfrm>
          <a:prstGeom prst="rect">
            <a:avLst/>
          </a:prstGeom>
        </p:spPr>
      </p:pic>
      <p:sp>
        <p:nvSpPr>
          <p:cNvPr id="7" name="Rectangle 6">
            <a:extLst>
              <a:ext uri="{FF2B5EF4-FFF2-40B4-BE49-F238E27FC236}">
                <a16:creationId xmlns:a16="http://schemas.microsoft.com/office/drawing/2014/main" id="{B64BD220-F1A5-4ED0-9BE2-805D9BA5BD0E}"/>
              </a:ext>
            </a:extLst>
          </p:cNvPr>
          <p:cNvSpPr/>
          <p:nvPr/>
        </p:nvSpPr>
        <p:spPr>
          <a:xfrm>
            <a:off x="8242002" y="3428999"/>
            <a:ext cx="3677096" cy="749595"/>
          </a:xfrm>
          <a:prstGeom prst="rect">
            <a:avLst/>
          </a:prstGeom>
          <a:noFill/>
          <a:ln w="38100">
            <a:solidFill>
              <a:srgbClr val="1C95C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49F323F6-D7B6-4330-9B6A-5A3BC3804C33}"/>
              </a:ext>
            </a:extLst>
          </p:cNvPr>
          <p:cNvSpPr txBox="1"/>
          <p:nvPr/>
        </p:nvSpPr>
        <p:spPr>
          <a:xfrm>
            <a:off x="6667498" y="6488668"/>
            <a:ext cx="5523170" cy="369332"/>
          </a:xfrm>
          <a:prstGeom prst="rect">
            <a:avLst/>
          </a:prstGeom>
          <a:noFill/>
        </p:spPr>
        <p:txBody>
          <a:bodyPr wrap="square">
            <a:spAutoFit/>
          </a:bodyPr>
          <a:lstStyle/>
          <a:p>
            <a:pPr algn="r"/>
            <a:r>
              <a:rPr lang="en-US" i="1" u="sng" dirty="0"/>
              <a:t>Source</a:t>
            </a:r>
            <a:r>
              <a:rPr lang="en-US" i="1" dirty="0"/>
              <a:t>: Raimi Karim (Towards Data Science), Scott Rome</a:t>
            </a:r>
          </a:p>
        </p:txBody>
      </p:sp>
    </p:spTree>
    <p:extLst>
      <p:ext uri="{BB962C8B-B14F-4D97-AF65-F5344CB8AC3E}">
        <p14:creationId xmlns:p14="http://schemas.microsoft.com/office/powerpoint/2010/main" val="9487775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0FA96F-750C-44F8-B9D3-53972DB41715}"/>
              </a:ext>
            </a:extLst>
          </p:cNvPr>
          <p:cNvSpPr>
            <a:spLocks noGrp="1"/>
          </p:cNvSpPr>
          <p:nvPr>
            <p:ph type="title"/>
          </p:nvPr>
        </p:nvSpPr>
        <p:spPr>
          <a:xfrm>
            <a:off x="-2" y="1042632"/>
            <a:ext cx="12192000" cy="757593"/>
          </a:xfrm>
        </p:spPr>
        <p:txBody>
          <a:bodyPr/>
          <a:lstStyle/>
          <a:p>
            <a:r>
              <a:rPr lang="en-US" dirty="0"/>
              <a:t>Step 3: (Encoder hidden states) x (</a:t>
            </a:r>
            <a:r>
              <a:rPr lang="en-US" dirty="0" err="1"/>
              <a:t>Softmaxed</a:t>
            </a:r>
            <a:r>
              <a:rPr lang="en-US" dirty="0"/>
              <a:t> score)</a:t>
            </a:r>
          </a:p>
        </p:txBody>
      </p:sp>
      <p:sp>
        <p:nvSpPr>
          <p:cNvPr id="3" name="Slide Number Placeholder 2">
            <a:extLst>
              <a:ext uri="{FF2B5EF4-FFF2-40B4-BE49-F238E27FC236}">
                <a16:creationId xmlns:a16="http://schemas.microsoft.com/office/drawing/2014/main" id="{D4505E0E-3D3A-47D6-80DD-DF22741A13CD}"/>
              </a:ext>
            </a:extLst>
          </p:cNvPr>
          <p:cNvSpPr>
            <a:spLocks noGrp="1"/>
          </p:cNvSpPr>
          <p:nvPr>
            <p:ph type="sldNum" sz="quarter" idx="12"/>
          </p:nvPr>
        </p:nvSpPr>
        <p:spPr/>
        <p:txBody>
          <a:bodyPr/>
          <a:lstStyle/>
          <a:p>
            <a:fld id="{A5686A01-FA10-4E06-92C7-92734750F4C6}" type="slidenum">
              <a:rPr lang="en-US" smtClean="0"/>
              <a:t>27</a:t>
            </a:fld>
            <a:endParaRPr lang="en-US"/>
          </a:p>
        </p:txBody>
      </p:sp>
      <p:pic>
        <p:nvPicPr>
          <p:cNvPr id="5" name="Picture 4" descr="Chart, box and whisker chart&#10;&#10;Description automatically generated">
            <a:extLst>
              <a:ext uri="{FF2B5EF4-FFF2-40B4-BE49-F238E27FC236}">
                <a16:creationId xmlns:a16="http://schemas.microsoft.com/office/drawing/2014/main" id="{8BFE2251-4647-4841-9F4B-6FA58B3E51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 y="1800225"/>
            <a:ext cx="6667500" cy="5057775"/>
          </a:xfrm>
          <a:prstGeom prst="rect">
            <a:avLst/>
          </a:prstGeom>
        </p:spPr>
      </p:pic>
      <p:pic>
        <p:nvPicPr>
          <p:cNvPr id="6" name="Picture 5">
            <a:extLst>
              <a:ext uri="{FF2B5EF4-FFF2-40B4-BE49-F238E27FC236}">
                <a16:creationId xmlns:a16="http://schemas.microsoft.com/office/drawing/2014/main" id="{8BD4E2B1-F3DC-409B-81C2-2511B35D5C75}"/>
              </a:ext>
            </a:extLst>
          </p:cNvPr>
          <p:cNvPicPr>
            <a:picLocks noChangeAspect="1"/>
          </p:cNvPicPr>
          <p:nvPr/>
        </p:nvPicPr>
        <p:blipFill>
          <a:blip r:embed="rId3"/>
          <a:stretch>
            <a:fillRect/>
          </a:stretch>
        </p:blipFill>
        <p:spPr>
          <a:xfrm>
            <a:off x="6667498" y="2250447"/>
            <a:ext cx="5600755" cy="4157330"/>
          </a:xfrm>
          <a:prstGeom prst="rect">
            <a:avLst/>
          </a:prstGeom>
        </p:spPr>
      </p:pic>
      <p:sp>
        <p:nvSpPr>
          <p:cNvPr id="7" name="Rectangle 6">
            <a:extLst>
              <a:ext uri="{FF2B5EF4-FFF2-40B4-BE49-F238E27FC236}">
                <a16:creationId xmlns:a16="http://schemas.microsoft.com/office/drawing/2014/main" id="{01481C22-62C8-440E-B54F-544FE189B2A0}"/>
              </a:ext>
            </a:extLst>
          </p:cNvPr>
          <p:cNvSpPr/>
          <p:nvPr/>
        </p:nvSpPr>
        <p:spPr>
          <a:xfrm>
            <a:off x="9835115" y="5220586"/>
            <a:ext cx="1127051" cy="594782"/>
          </a:xfrm>
          <a:prstGeom prst="rect">
            <a:avLst/>
          </a:prstGeom>
          <a:noFill/>
          <a:ln w="38100">
            <a:solidFill>
              <a:srgbClr val="1C95C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55CBEC7B-26B6-4EC4-B18F-D69F511630B6}"/>
              </a:ext>
            </a:extLst>
          </p:cNvPr>
          <p:cNvSpPr txBox="1"/>
          <p:nvPr/>
        </p:nvSpPr>
        <p:spPr>
          <a:xfrm>
            <a:off x="6667498" y="6488668"/>
            <a:ext cx="5523170" cy="369332"/>
          </a:xfrm>
          <a:prstGeom prst="rect">
            <a:avLst/>
          </a:prstGeom>
          <a:noFill/>
        </p:spPr>
        <p:txBody>
          <a:bodyPr wrap="square">
            <a:spAutoFit/>
          </a:bodyPr>
          <a:lstStyle/>
          <a:p>
            <a:pPr algn="r"/>
            <a:r>
              <a:rPr lang="en-US" i="1" u="sng" dirty="0"/>
              <a:t>Source</a:t>
            </a:r>
            <a:r>
              <a:rPr lang="en-US" i="1" dirty="0"/>
              <a:t>: Raimi Karim (Towards Data Science), Scott Rome</a:t>
            </a:r>
          </a:p>
        </p:txBody>
      </p:sp>
    </p:spTree>
    <p:extLst>
      <p:ext uri="{BB962C8B-B14F-4D97-AF65-F5344CB8AC3E}">
        <p14:creationId xmlns:p14="http://schemas.microsoft.com/office/powerpoint/2010/main" val="42078828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19368D-C3EC-48F7-91D2-6AD306D19F39}"/>
              </a:ext>
            </a:extLst>
          </p:cNvPr>
          <p:cNvSpPr>
            <a:spLocks noGrp="1"/>
          </p:cNvSpPr>
          <p:nvPr>
            <p:ph type="title"/>
          </p:nvPr>
        </p:nvSpPr>
        <p:spPr>
          <a:xfrm>
            <a:off x="-2" y="1042632"/>
            <a:ext cx="12192000" cy="757593"/>
          </a:xfrm>
        </p:spPr>
        <p:txBody>
          <a:bodyPr/>
          <a:lstStyle/>
          <a:p>
            <a:r>
              <a:rPr lang="en-US" dirty="0"/>
              <a:t>Step 4: Sum up the alignment vectors</a:t>
            </a:r>
          </a:p>
        </p:txBody>
      </p:sp>
      <p:sp>
        <p:nvSpPr>
          <p:cNvPr id="3" name="Slide Number Placeholder 2">
            <a:extLst>
              <a:ext uri="{FF2B5EF4-FFF2-40B4-BE49-F238E27FC236}">
                <a16:creationId xmlns:a16="http://schemas.microsoft.com/office/drawing/2014/main" id="{4FA53843-FA83-4A8B-9BE9-792773C85EC1}"/>
              </a:ext>
            </a:extLst>
          </p:cNvPr>
          <p:cNvSpPr>
            <a:spLocks noGrp="1"/>
          </p:cNvSpPr>
          <p:nvPr>
            <p:ph type="sldNum" sz="quarter" idx="12"/>
          </p:nvPr>
        </p:nvSpPr>
        <p:spPr/>
        <p:txBody>
          <a:bodyPr/>
          <a:lstStyle/>
          <a:p>
            <a:fld id="{A5686A01-FA10-4E06-92C7-92734750F4C6}" type="slidenum">
              <a:rPr lang="en-US" smtClean="0"/>
              <a:t>28</a:t>
            </a:fld>
            <a:endParaRPr lang="en-US"/>
          </a:p>
        </p:txBody>
      </p:sp>
      <p:pic>
        <p:nvPicPr>
          <p:cNvPr id="5" name="Picture 4" descr="Chart, box and whisker chart&#10;&#10;Description automatically generated">
            <a:extLst>
              <a:ext uri="{FF2B5EF4-FFF2-40B4-BE49-F238E27FC236}">
                <a16:creationId xmlns:a16="http://schemas.microsoft.com/office/drawing/2014/main" id="{C030A0D3-C863-4E2E-9EE7-34EA777EE8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800225"/>
            <a:ext cx="6667500" cy="5057775"/>
          </a:xfrm>
          <a:prstGeom prst="rect">
            <a:avLst/>
          </a:prstGeom>
        </p:spPr>
      </p:pic>
      <p:pic>
        <p:nvPicPr>
          <p:cNvPr id="6" name="Picture 5">
            <a:extLst>
              <a:ext uri="{FF2B5EF4-FFF2-40B4-BE49-F238E27FC236}">
                <a16:creationId xmlns:a16="http://schemas.microsoft.com/office/drawing/2014/main" id="{6DD6B7BE-DEB1-4D43-9C4E-08350A58F8E1}"/>
              </a:ext>
            </a:extLst>
          </p:cNvPr>
          <p:cNvPicPr>
            <a:picLocks noChangeAspect="1"/>
          </p:cNvPicPr>
          <p:nvPr/>
        </p:nvPicPr>
        <p:blipFill>
          <a:blip r:embed="rId4"/>
          <a:stretch>
            <a:fillRect/>
          </a:stretch>
        </p:blipFill>
        <p:spPr>
          <a:xfrm>
            <a:off x="6667498" y="2250447"/>
            <a:ext cx="5600755" cy="4157330"/>
          </a:xfrm>
          <a:prstGeom prst="rect">
            <a:avLst/>
          </a:prstGeom>
        </p:spPr>
      </p:pic>
      <p:sp>
        <p:nvSpPr>
          <p:cNvPr id="7" name="Rectangle 6">
            <a:extLst>
              <a:ext uri="{FF2B5EF4-FFF2-40B4-BE49-F238E27FC236}">
                <a16:creationId xmlns:a16="http://schemas.microsoft.com/office/drawing/2014/main" id="{EC9DB0CA-FAC3-425F-96EB-9CB945BE433B}"/>
              </a:ext>
            </a:extLst>
          </p:cNvPr>
          <p:cNvSpPr/>
          <p:nvPr/>
        </p:nvSpPr>
        <p:spPr>
          <a:xfrm>
            <a:off x="7751135" y="4646427"/>
            <a:ext cx="3211031" cy="1761349"/>
          </a:xfrm>
          <a:prstGeom prst="rect">
            <a:avLst/>
          </a:prstGeom>
          <a:noFill/>
          <a:ln w="38100">
            <a:solidFill>
              <a:srgbClr val="1C95C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B5492CD7-D1F0-47F1-A7BE-3B5A16114307}"/>
              </a:ext>
            </a:extLst>
          </p:cNvPr>
          <p:cNvSpPr txBox="1"/>
          <p:nvPr/>
        </p:nvSpPr>
        <p:spPr>
          <a:xfrm>
            <a:off x="6667498" y="6488668"/>
            <a:ext cx="5523170" cy="369332"/>
          </a:xfrm>
          <a:prstGeom prst="rect">
            <a:avLst/>
          </a:prstGeom>
          <a:noFill/>
        </p:spPr>
        <p:txBody>
          <a:bodyPr wrap="square">
            <a:spAutoFit/>
          </a:bodyPr>
          <a:lstStyle/>
          <a:p>
            <a:pPr algn="r"/>
            <a:r>
              <a:rPr lang="en-US" i="1" u="sng" dirty="0"/>
              <a:t>Source</a:t>
            </a:r>
            <a:r>
              <a:rPr lang="en-US" i="1" dirty="0"/>
              <a:t>: Raimi Karim (Towards Data Science), Scott Rome</a:t>
            </a:r>
          </a:p>
        </p:txBody>
      </p:sp>
    </p:spTree>
    <p:extLst>
      <p:ext uri="{BB962C8B-B14F-4D97-AF65-F5344CB8AC3E}">
        <p14:creationId xmlns:p14="http://schemas.microsoft.com/office/powerpoint/2010/main" val="1296938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1EED41-861C-423B-ADC7-4AC2D30A5A4F}"/>
              </a:ext>
            </a:extLst>
          </p:cNvPr>
          <p:cNvSpPr>
            <a:spLocks noGrp="1"/>
          </p:cNvSpPr>
          <p:nvPr>
            <p:ph type="title"/>
          </p:nvPr>
        </p:nvSpPr>
        <p:spPr>
          <a:xfrm>
            <a:off x="-2" y="1042633"/>
            <a:ext cx="12192000" cy="757592"/>
          </a:xfrm>
        </p:spPr>
        <p:txBody>
          <a:bodyPr/>
          <a:lstStyle/>
          <a:p>
            <a:r>
              <a:rPr lang="en-US" dirty="0"/>
              <a:t>Step 5: Feed context vector into decoder</a:t>
            </a:r>
          </a:p>
        </p:txBody>
      </p:sp>
      <p:sp>
        <p:nvSpPr>
          <p:cNvPr id="3" name="Slide Number Placeholder 2">
            <a:extLst>
              <a:ext uri="{FF2B5EF4-FFF2-40B4-BE49-F238E27FC236}">
                <a16:creationId xmlns:a16="http://schemas.microsoft.com/office/drawing/2014/main" id="{A8F3AE56-2F33-44F5-BB10-048A7D49E154}"/>
              </a:ext>
            </a:extLst>
          </p:cNvPr>
          <p:cNvSpPr>
            <a:spLocks noGrp="1"/>
          </p:cNvSpPr>
          <p:nvPr>
            <p:ph type="sldNum" sz="quarter" idx="12"/>
          </p:nvPr>
        </p:nvSpPr>
        <p:spPr/>
        <p:txBody>
          <a:bodyPr/>
          <a:lstStyle/>
          <a:p>
            <a:fld id="{A5686A01-FA10-4E06-92C7-92734750F4C6}" type="slidenum">
              <a:rPr lang="en-US" smtClean="0"/>
              <a:t>29</a:t>
            </a:fld>
            <a:endParaRPr lang="en-US"/>
          </a:p>
        </p:txBody>
      </p:sp>
      <p:pic>
        <p:nvPicPr>
          <p:cNvPr id="5" name="Picture 4" descr="Diagram, box and whisker chart&#10;&#10;Description automatically generated">
            <a:extLst>
              <a:ext uri="{FF2B5EF4-FFF2-40B4-BE49-F238E27FC236}">
                <a16:creationId xmlns:a16="http://schemas.microsoft.com/office/drawing/2014/main" id="{DB4999ED-FD1D-4175-AA64-5ECF5B938C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 y="1800225"/>
            <a:ext cx="6667500" cy="5057775"/>
          </a:xfrm>
          <a:prstGeom prst="rect">
            <a:avLst/>
          </a:prstGeom>
        </p:spPr>
      </p:pic>
      <p:pic>
        <p:nvPicPr>
          <p:cNvPr id="6" name="Picture 5">
            <a:extLst>
              <a:ext uri="{FF2B5EF4-FFF2-40B4-BE49-F238E27FC236}">
                <a16:creationId xmlns:a16="http://schemas.microsoft.com/office/drawing/2014/main" id="{A6456CD4-3576-4028-B582-CAA4E8ED48FE}"/>
              </a:ext>
            </a:extLst>
          </p:cNvPr>
          <p:cNvPicPr>
            <a:picLocks noChangeAspect="1"/>
          </p:cNvPicPr>
          <p:nvPr/>
        </p:nvPicPr>
        <p:blipFill>
          <a:blip r:embed="rId3"/>
          <a:stretch>
            <a:fillRect/>
          </a:stretch>
        </p:blipFill>
        <p:spPr>
          <a:xfrm>
            <a:off x="6667498" y="2250447"/>
            <a:ext cx="5600755" cy="4157330"/>
          </a:xfrm>
          <a:prstGeom prst="rect">
            <a:avLst/>
          </a:prstGeom>
        </p:spPr>
      </p:pic>
      <p:sp>
        <p:nvSpPr>
          <p:cNvPr id="7" name="Rectangle 6">
            <a:extLst>
              <a:ext uri="{FF2B5EF4-FFF2-40B4-BE49-F238E27FC236}">
                <a16:creationId xmlns:a16="http://schemas.microsoft.com/office/drawing/2014/main" id="{4CC5874F-D586-4904-99C8-23E1D369485C}"/>
              </a:ext>
            </a:extLst>
          </p:cNvPr>
          <p:cNvSpPr/>
          <p:nvPr/>
        </p:nvSpPr>
        <p:spPr>
          <a:xfrm>
            <a:off x="7846828" y="5273750"/>
            <a:ext cx="435936" cy="499729"/>
          </a:xfrm>
          <a:prstGeom prst="rect">
            <a:avLst/>
          </a:prstGeom>
          <a:noFill/>
          <a:ln w="38100">
            <a:solidFill>
              <a:srgbClr val="1C95C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FF3A6DCE-BFEE-4A0E-9451-78F994E5AAD6}"/>
              </a:ext>
            </a:extLst>
          </p:cNvPr>
          <p:cNvSpPr txBox="1"/>
          <p:nvPr/>
        </p:nvSpPr>
        <p:spPr>
          <a:xfrm>
            <a:off x="6667498" y="6488668"/>
            <a:ext cx="5523170" cy="369332"/>
          </a:xfrm>
          <a:prstGeom prst="rect">
            <a:avLst/>
          </a:prstGeom>
          <a:noFill/>
        </p:spPr>
        <p:txBody>
          <a:bodyPr wrap="square">
            <a:spAutoFit/>
          </a:bodyPr>
          <a:lstStyle/>
          <a:p>
            <a:pPr algn="r"/>
            <a:r>
              <a:rPr lang="en-US" i="1" u="sng" dirty="0"/>
              <a:t>Source</a:t>
            </a:r>
            <a:r>
              <a:rPr lang="en-US" i="1" dirty="0"/>
              <a:t>: Raimi Karim (Towards Data Science), Scott Rome</a:t>
            </a:r>
          </a:p>
        </p:txBody>
      </p:sp>
    </p:spTree>
    <p:extLst>
      <p:ext uri="{BB962C8B-B14F-4D97-AF65-F5344CB8AC3E}">
        <p14:creationId xmlns:p14="http://schemas.microsoft.com/office/powerpoint/2010/main" val="39532413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1754A5-12DF-5362-CC5C-C2258A535896}"/>
              </a:ext>
            </a:extLst>
          </p:cNvPr>
          <p:cNvSpPr>
            <a:spLocks noGrp="1"/>
          </p:cNvSpPr>
          <p:nvPr>
            <p:ph type="title"/>
          </p:nvPr>
        </p:nvSpPr>
        <p:spPr/>
        <p:txBody>
          <a:bodyPr/>
          <a:lstStyle/>
          <a:p>
            <a:r>
              <a:rPr lang="en-US" dirty="0"/>
              <a:t>Mid-term Presentations</a:t>
            </a:r>
            <a:br>
              <a:rPr lang="en-US" dirty="0"/>
            </a:br>
            <a:r>
              <a:rPr lang="en-US" dirty="0"/>
              <a:t>Friday, Nov 17</a:t>
            </a:r>
            <a:r>
              <a:rPr lang="en-US" baseline="30000" dirty="0"/>
              <a:t>th</a:t>
            </a:r>
            <a:r>
              <a:rPr lang="en-US" dirty="0"/>
              <a:t> in Geopolis 2138 (10AM-Noon)</a:t>
            </a:r>
          </a:p>
        </p:txBody>
      </p:sp>
      <p:sp>
        <p:nvSpPr>
          <p:cNvPr id="3" name="Slide Number Placeholder 2">
            <a:extLst>
              <a:ext uri="{FF2B5EF4-FFF2-40B4-BE49-F238E27FC236}">
                <a16:creationId xmlns:a16="http://schemas.microsoft.com/office/drawing/2014/main" id="{65FFDBB9-C135-880A-6131-E48B54C1E882}"/>
              </a:ext>
            </a:extLst>
          </p:cNvPr>
          <p:cNvSpPr>
            <a:spLocks noGrp="1"/>
          </p:cNvSpPr>
          <p:nvPr>
            <p:ph type="sldNum" sz="quarter" idx="12"/>
          </p:nvPr>
        </p:nvSpPr>
        <p:spPr/>
        <p:txBody>
          <a:bodyPr/>
          <a:lstStyle/>
          <a:p>
            <a:fld id="{A5686A01-FA10-4E06-92C7-92734750F4C6}" type="slidenum">
              <a:rPr lang="en-US" smtClean="0"/>
              <a:t>3</a:t>
            </a:fld>
            <a:endParaRPr lang="en-US"/>
          </a:p>
        </p:txBody>
      </p:sp>
      <p:sp>
        <p:nvSpPr>
          <p:cNvPr id="4" name="TextBox 3">
            <a:extLst>
              <a:ext uri="{FF2B5EF4-FFF2-40B4-BE49-F238E27FC236}">
                <a16:creationId xmlns:a16="http://schemas.microsoft.com/office/drawing/2014/main" id="{94DA164C-A84E-7234-CBA9-8B2D19A804F4}"/>
              </a:ext>
            </a:extLst>
          </p:cNvPr>
          <p:cNvSpPr txBox="1"/>
          <p:nvPr/>
        </p:nvSpPr>
        <p:spPr>
          <a:xfrm>
            <a:off x="0" y="3516718"/>
            <a:ext cx="12192000" cy="3323987"/>
          </a:xfrm>
          <a:prstGeom prst="rect">
            <a:avLst/>
          </a:prstGeom>
          <a:noFill/>
        </p:spPr>
        <p:txBody>
          <a:bodyPr wrap="square" rtlCol="0">
            <a:spAutoFit/>
          </a:bodyPr>
          <a:lstStyle/>
          <a:p>
            <a:pPr algn="l"/>
            <a:r>
              <a:rPr lang="en-US" sz="3000" u="sng" dirty="0"/>
              <a:t>4min presentations + 6min Q&amp;A/feedback</a:t>
            </a:r>
          </a:p>
          <a:p>
            <a:pPr algn="l"/>
            <a:endParaRPr lang="en-US" sz="3000" dirty="0"/>
          </a:p>
          <a:p>
            <a:pPr algn="l"/>
            <a:r>
              <a:rPr lang="en-US" sz="3000" dirty="0"/>
              <a:t>Tip = 1 slide/minute</a:t>
            </a:r>
          </a:p>
          <a:p>
            <a:pPr marL="457200" indent="-457200" algn="l">
              <a:buFont typeface="Arial" panose="020B0604020202020204" pitchFamily="34" charset="0"/>
              <a:buChar char="•"/>
            </a:pPr>
            <a:r>
              <a:rPr lang="en-US" sz="3000" dirty="0"/>
              <a:t>Scientific question: What’s our goal and why do we care?</a:t>
            </a:r>
          </a:p>
          <a:p>
            <a:pPr marL="457200" indent="-457200" algn="l">
              <a:buFont typeface="Arial" panose="020B0604020202020204" pitchFamily="34" charset="0"/>
              <a:buChar char="•"/>
            </a:pPr>
            <a:r>
              <a:rPr lang="en-US" sz="3000" dirty="0"/>
              <a:t>Dataset: Characteristics, challenges, training/validation/test split, etc.</a:t>
            </a:r>
          </a:p>
          <a:p>
            <a:pPr marL="457200" indent="-457200" algn="l">
              <a:buFont typeface="Arial" panose="020B0604020202020204" pitchFamily="34" charset="0"/>
              <a:buChar char="•"/>
            </a:pPr>
            <a:r>
              <a:rPr lang="en-US" sz="3000" dirty="0"/>
              <a:t>Methodology: Which ML algorithm(s) are you planning to use and why?</a:t>
            </a:r>
          </a:p>
          <a:p>
            <a:pPr marL="457200" indent="-457200" algn="l">
              <a:buFont typeface="Arial" panose="020B0604020202020204" pitchFamily="34" charset="0"/>
              <a:buChar char="•"/>
            </a:pPr>
            <a:r>
              <a:rPr lang="en-US" sz="3000" dirty="0"/>
              <a:t>Results: What are your initial results &amp; what do you plan to do next?</a:t>
            </a:r>
          </a:p>
        </p:txBody>
      </p:sp>
      <p:pic>
        <p:nvPicPr>
          <p:cNvPr id="6" name="Picture 5">
            <a:extLst>
              <a:ext uri="{FF2B5EF4-FFF2-40B4-BE49-F238E27FC236}">
                <a16:creationId xmlns:a16="http://schemas.microsoft.com/office/drawing/2014/main" id="{AF38D3D7-2E60-4DD2-190C-68A63C037A39}"/>
              </a:ext>
            </a:extLst>
          </p:cNvPr>
          <p:cNvPicPr>
            <a:picLocks noChangeAspect="1"/>
          </p:cNvPicPr>
          <p:nvPr/>
        </p:nvPicPr>
        <p:blipFill>
          <a:blip r:embed="rId2"/>
          <a:stretch>
            <a:fillRect/>
          </a:stretch>
        </p:blipFill>
        <p:spPr>
          <a:xfrm>
            <a:off x="-2" y="2686722"/>
            <a:ext cx="12192000" cy="511469"/>
          </a:xfrm>
          <a:prstGeom prst="rect">
            <a:avLst/>
          </a:prstGeom>
        </p:spPr>
      </p:pic>
    </p:spTree>
    <p:extLst>
      <p:ext uri="{BB962C8B-B14F-4D97-AF65-F5344CB8AC3E}">
        <p14:creationId xmlns:p14="http://schemas.microsoft.com/office/powerpoint/2010/main" val="187085510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F92FE-7F07-42EB-BC52-265EC34C459C}"/>
              </a:ext>
            </a:extLst>
          </p:cNvPr>
          <p:cNvSpPr>
            <a:spLocks noGrp="1"/>
          </p:cNvSpPr>
          <p:nvPr>
            <p:ph type="title"/>
          </p:nvPr>
        </p:nvSpPr>
        <p:spPr/>
        <p:txBody>
          <a:bodyPr/>
          <a:lstStyle/>
          <a:p>
            <a:r>
              <a:rPr lang="en-US" dirty="0"/>
              <a:t>Attention = Interface between encoder &amp; decoder</a:t>
            </a:r>
            <a:br>
              <a:rPr lang="en-US" dirty="0"/>
            </a:br>
            <a:r>
              <a:rPr lang="en-US" dirty="0"/>
              <a:t>to provide information about </a:t>
            </a:r>
            <a:r>
              <a:rPr lang="en-US" b="1" dirty="0"/>
              <a:t>every</a:t>
            </a:r>
            <a:r>
              <a:rPr lang="en-US" dirty="0"/>
              <a:t> hidden state</a:t>
            </a:r>
          </a:p>
        </p:txBody>
      </p:sp>
      <p:sp>
        <p:nvSpPr>
          <p:cNvPr id="3" name="Slide Number Placeholder 2">
            <a:extLst>
              <a:ext uri="{FF2B5EF4-FFF2-40B4-BE49-F238E27FC236}">
                <a16:creationId xmlns:a16="http://schemas.microsoft.com/office/drawing/2014/main" id="{A352EC99-E7B5-44F0-A011-F0DD8262DC86}"/>
              </a:ext>
            </a:extLst>
          </p:cNvPr>
          <p:cNvSpPr>
            <a:spLocks noGrp="1"/>
          </p:cNvSpPr>
          <p:nvPr>
            <p:ph type="sldNum" sz="quarter" idx="12"/>
          </p:nvPr>
        </p:nvSpPr>
        <p:spPr/>
        <p:txBody>
          <a:bodyPr/>
          <a:lstStyle/>
          <a:p>
            <a:fld id="{A5686A01-FA10-4E06-92C7-92734750F4C6}" type="slidenum">
              <a:rPr lang="en-US" smtClean="0"/>
              <a:t>30</a:t>
            </a:fld>
            <a:endParaRPr lang="en-US"/>
          </a:p>
        </p:txBody>
      </p:sp>
      <p:sp>
        <p:nvSpPr>
          <p:cNvPr id="9" name="TextBox 8">
            <a:extLst>
              <a:ext uri="{FF2B5EF4-FFF2-40B4-BE49-F238E27FC236}">
                <a16:creationId xmlns:a16="http://schemas.microsoft.com/office/drawing/2014/main" id="{8733819A-351B-47DB-BD9E-54EE4AB2904A}"/>
              </a:ext>
            </a:extLst>
          </p:cNvPr>
          <p:cNvSpPr txBox="1"/>
          <p:nvPr/>
        </p:nvSpPr>
        <p:spPr>
          <a:xfrm>
            <a:off x="5911702" y="5636107"/>
            <a:ext cx="6280298" cy="553998"/>
          </a:xfrm>
          <a:prstGeom prst="rect">
            <a:avLst/>
          </a:prstGeom>
          <a:noFill/>
        </p:spPr>
        <p:txBody>
          <a:bodyPr wrap="square" rtlCol="0">
            <a:spAutoFit/>
          </a:bodyPr>
          <a:lstStyle/>
          <a:p>
            <a:pPr algn="ctr"/>
            <a:r>
              <a:rPr lang="en-US" sz="3000" dirty="0"/>
              <a:t>Attention layer = Alignment model</a:t>
            </a:r>
          </a:p>
        </p:txBody>
      </p:sp>
      <p:pic>
        <p:nvPicPr>
          <p:cNvPr id="7" name="Picture 6" descr="A picture containing background pattern&#10;&#10;Description automatically generated">
            <a:extLst>
              <a:ext uri="{FF2B5EF4-FFF2-40B4-BE49-F238E27FC236}">
                <a16:creationId xmlns:a16="http://schemas.microsoft.com/office/drawing/2014/main" id="{A443169A-A9AC-4789-B0FA-D58E989556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4" y="2372540"/>
            <a:ext cx="5913036" cy="4485460"/>
          </a:xfrm>
          <a:prstGeom prst="rect">
            <a:avLst/>
          </a:prstGeom>
        </p:spPr>
      </p:pic>
      <p:pic>
        <p:nvPicPr>
          <p:cNvPr id="10" name="Picture 9">
            <a:extLst>
              <a:ext uri="{FF2B5EF4-FFF2-40B4-BE49-F238E27FC236}">
                <a16:creationId xmlns:a16="http://schemas.microsoft.com/office/drawing/2014/main" id="{4D528EB2-92CA-417D-853A-A7B896D5538B}"/>
              </a:ext>
            </a:extLst>
          </p:cNvPr>
          <p:cNvPicPr>
            <a:picLocks noChangeAspect="1"/>
          </p:cNvPicPr>
          <p:nvPr/>
        </p:nvPicPr>
        <p:blipFill>
          <a:blip r:embed="rId3"/>
          <a:stretch>
            <a:fillRect/>
          </a:stretch>
        </p:blipFill>
        <p:spPr>
          <a:xfrm>
            <a:off x="7577343" y="2368195"/>
            <a:ext cx="4000307" cy="2969349"/>
          </a:xfrm>
          <a:prstGeom prst="rect">
            <a:avLst/>
          </a:prstGeom>
        </p:spPr>
      </p:pic>
      <p:sp>
        <p:nvSpPr>
          <p:cNvPr id="11" name="TextBox 10">
            <a:extLst>
              <a:ext uri="{FF2B5EF4-FFF2-40B4-BE49-F238E27FC236}">
                <a16:creationId xmlns:a16="http://schemas.microsoft.com/office/drawing/2014/main" id="{05B39B0C-66A5-4E5C-B654-C98BC7084593}"/>
              </a:ext>
            </a:extLst>
          </p:cNvPr>
          <p:cNvSpPr txBox="1"/>
          <p:nvPr/>
        </p:nvSpPr>
        <p:spPr>
          <a:xfrm>
            <a:off x="6667498" y="6488668"/>
            <a:ext cx="5523170" cy="369332"/>
          </a:xfrm>
          <a:prstGeom prst="rect">
            <a:avLst/>
          </a:prstGeom>
          <a:noFill/>
        </p:spPr>
        <p:txBody>
          <a:bodyPr wrap="square">
            <a:spAutoFit/>
          </a:bodyPr>
          <a:lstStyle/>
          <a:p>
            <a:pPr algn="r"/>
            <a:r>
              <a:rPr lang="en-US" i="1" u="sng" dirty="0"/>
              <a:t>Source</a:t>
            </a:r>
            <a:r>
              <a:rPr lang="en-US" i="1" dirty="0"/>
              <a:t>: Raimi Karim (Towards Data Science), Scott Rome</a:t>
            </a:r>
          </a:p>
        </p:txBody>
      </p:sp>
    </p:spTree>
    <p:extLst>
      <p:ext uri="{BB962C8B-B14F-4D97-AF65-F5344CB8AC3E}">
        <p14:creationId xmlns:p14="http://schemas.microsoft.com/office/powerpoint/2010/main" val="2940696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F92FE-7F07-42EB-BC52-265EC34C459C}"/>
              </a:ext>
            </a:extLst>
          </p:cNvPr>
          <p:cNvSpPr>
            <a:spLocks noGrp="1"/>
          </p:cNvSpPr>
          <p:nvPr>
            <p:ph type="title"/>
          </p:nvPr>
        </p:nvSpPr>
        <p:spPr/>
        <p:txBody>
          <a:bodyPr>
            <a:normAutofit fontScale="90000"/>
          </a:bodyPr>
          <a:lstStyle/>
          <a:p>
            <a:r>
              <a:rPr lang="en-US" dirty="0"/>
              <a:t>These attention (alignment) layers can be used to build the </a:t>
            </a:r>
            <a:r>
              <a:rPr lang="en-US" b="1" dirty="0"/>
              <a:t>transformer architecture, </a:t>
            </a:r>
            <a:r>
              <a:rPr lang="en-US" dirty="0"/>
              <a:t>revolutionizing NMT</a:t>
            </a:r>
          </a:p>
        </p:txBody>
      </p:sp>
      <p:sp>
        <p:nvSpPr>
          <p:cNvPr id="3" name="Slide Number Placeholder 2">
            <a:extLst>
              <a:ext uri="{FF2B5EF4-FFF2-40B4-BE49-F238E27FC236}">
                <a16:creationId xmlns:a16="http://schemas.microsoft.com/office/drawing/2014/main" id="{A352EC99-E7B5-44F0-A011-F0DD8262DC86}"/>
              </a:ext>
            </a:extLst>
          </p:cNvPr>
          <p:cNvSpPr>
            <a:spLocks noGrp="1"/>
          </p:cNvSpPr>
          <p:nvPr>
            <p:ph type="sldNum" sz="quarter" idx="12"/>
          </p:nvPr>
        </p:nvSpPr>
        <p:spPr/>
        <p:txBody>
          <a:bodyPr/>
          <a:lstStyle/>
          <a:p>
            <a:fld id="{A5686A01-FA10-4E06-92C7-92734750F4C6}" type="slidenum">
              <a:rPr lang="en-US" smtClean="0"/>
              <a:t>31</a:t>
            </a:fld>
            <a:endParaRPr lang="en-US"/>
          </a:p>
        </p:txBody>
      </p:sp>
      <p:sp>
        <p:nvSpPr>
          <p:cNvPr id="11" name="TextBox 10">
            <a:extLst>
              <a:ext uri="{FF2B5EF4-FFF2-40B4-BE49-F238E27FC236}">
                <a16:creationId xmlns:a16="http://schemas.microsoft.com/office/drawing/2014/main" id="{05B39B0C-66A5-4E5C-B654-C98BC7084593}"/>
              </a:ext>
            </a:extLst>
          </p:cNvPr>
          <p:cNvSpPr txBox="1"/>
          <p:nvPr/>
        </p:nvSpPr>
        <p:spPr>
          <a:xfrm>
            <a:off x="9712960" y="6488668"/>
            <a:ext cx="2477708" cy="369332"/>
          </a:xfrm>
          <a:prstGeom prst="rect">
            <a:avLst/>
          </a:prstGeom>
          <a:noFill/>
        </p:spPr>
        <p:txBody>
          <a:bodyPr wrap="square">
            <a:spAutoFit/>
          </a:bodyPr>
          <a:lstStyle/>
          <a:p>
            <a:pPr algn="r"/>
            <a:r>
              <a:rPr lang="en-US" i="1" u="sng" dirty="0"/>
              <a:t>Source</a:t>
            </a:r>
            <a:r>
              <a:rPr lang="en-US" i="1" dirty="0"/>
              <a:t>: </a:t>
            </a:r>
            <a:r>
              <a:rPr lang="en-US" i="1" dirty="0" err="1"/>
              <a:t>Géron</a:t>
            </a:r>
            <a:r>
              <a:rPr lang="en-US" i="1" dirty="0"/>
              <a:t>, Fig 16-8</a:t>
            </a:r>
          </a:p>
        </p:txBody>
      </p:sp>
      <p:pic>
        <p:nvPicPr>
          <p:cNvPr id="5" name="Picture 4">
            <a:extLst>
              <a:ext uri="{FF2B5EF4-FFF2-40B4-BE49-F238E27FC236}">
                <a16:creationId xmlns:a16="http://schemas.microsoft.com/office/drawing/2014/main" id="{F1034FBC-320E-417A-A59B-560DA39CE267}"/>
              </a:ext>
            </a:extLst>
          </p:cNvPr>
          <p:cNvPicPr>
            <a:picLocks noChangeAspect="1"/>
          </p:cNvPicPr>
          <p:nvPr/>
        </p:nvPicPr>
        <p:blipFill>
          <a:blip r:embed="rId3"/>
          <a:stretch>
            <a:fillRect/>
          </a:stretch>
        </p:blipFill>
        <p:spPr>
          <a:xfrm>
            <a:off x="4434898" y="2368195"/>
            <a:ext cx="3322204" cy="4489805"/>
          </a:xfrm>
          <a:prstGeom prst="rect">
            <a:avLst/>
          </a:prstGeom>
        </p:spPr>
      </p:pic>
      <p:sp>
        <p:nvSpPr>
          <p:cNvPr id="6" name="TextBox 5">
            <a:extLst>
              <a:ext uri="{FF2B5EF4-FFF2-40B4-BE49-F238E27FC236}">
                <a16:creationId xmlns:a16="http://schemas.microsoft.com/office/drawing/2014/main" id="{B1021EDC-F429-4BBD-828B-8B28D02D342F}"/>
              </a:ext>
            </a:extLst>
          </p:cNvPr>
          <p:cNvSpPr txBox="1"/>
          <p:nvPr/>
        </p:nvSpPr>
        <p:spPr>
          <a:xfrm>
            <a:off x="2600958" y="4550766"/>
            <a:ext cx="1833940" cy="1015663"/>
          </a:xfrm>
          <a:prstGeom prst="rect">
            <a:avLst/>
          </a:prstGeom>
          <a:noFill/>
        </p:spPr>
        <p:txBody>
          <a:bodyPr wrap="square" rtlCol="0">
            <a:spAutoFit/>
          </a:bodyPr>
          <a:lstStyle/>
          <a:p>
            <a:pPr algn="l"/>
            <a:r>
              <a:rPr lang="en-US" sz="3000" dirty="0"/>
              <a:t>Encoder</a:t>
            </a:r>
          </a:p>
          <a:p>
            <a:pPr algn="l"/>
            <a:r>
              <a:rPr lang="en-US" sz="3000" dirty="0"/>
              <a:t>(stacked)</a:t>
            </a:r>
          </a:p>
        </p:txBody>
      </p:sp>
      <p:sp>
        <p:nvSpPr>
          <p:cNvPr id="8" name="Left Brace 7">
            <a:extLst>
              <a:ext uri="{FF2B5EF4-FFF2-40B4-BE49-F238E27FC236}">
                <a16:creationId xmlns:a16="http://schemas.microsoft.com/office/drawing/2014/main" id="{FCC6D482-95C0-45BD-904A-F52125066AEA}"/>
              </a:ext>
            </a:extLst>
          </p:cNvPr>
          <p:cNvSpPr/>
          <p:nvPr/>
        </p:nvSpPr>
        <p:spPr>
          <a:xfrm>
            <a:off x="4155440" y="4181156"/>
            <a:ext cx="279458" cy="1325563"/>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TextBox 11">
            <a:extLst>
              <a:ext uri="{FF2B5EF4-FFF2-40B4-BE49-F238E27FC236}">
                <a16:creationId xmlns:a16="http://schemas.microsoft.com/office/drawing/2014/main" id="{2515A424-7C55-45DC-A95C-AD8FA10BE9F7}"/>
              </a:ext>
            </a:extLst>
          </p:cNvPr>
          <p:cNvSpPr txBox="1"/>
          <p:nvPr/>
        </p:nvSpPr>
        <p:spPr>
          <a:xfrm>
            <a:off x="8140610" y="4181156"/>
            <a:ext cx="1833940" cy="1015663"/>
          </a:xfrm>
          <a:prstGeom prst="rect">
            <a:avLst/>
          </a:prstGeom>
          <a:noFill/>
        </p:spPr>
        <p:txBody>
          <a:bodyPr wrap="square" rtlCol="0">
            <a:spAutoFit/>
          </a:bodyPr>
          <a:lstStyle/>
          <a:p>
            <a:pPr algn="l"/>
            <a:r>
              <a:rPr lang="en-US" sz="3000" dirty="0"/>
              <a:t>Decoder</a:t>
            </a:r>
          </a:p>
          <a:p>
            <a:pPr algn="l"/>
            <a:r>
              <a:rPr lang="en-US" sz="3000" dirty="0"/>
              <a:t>(stacked)</a:t>
            </a:r>
          </a:p>
        </p:txBody>
      </p:sp>
      <p:sp>
        <p:nvSpPr>
          <p:cNvPr id="13" name="Left Brace 12">
            <a:extLst>
              <a:ext uri="{FF2B5EF4-FFF2-40B4-BE49-F238E27FC236}">
                <a16:creationId xmlns:a16="http://schemas.microsoft.com/office/drawing/2014/main" id="{BD968E2F-003E-4B22-86AE-722E67B5D6C9}"/>
              </a:ext>
            </a:extLst>
          </p:cNvPr>
          <p:cNvSpPr/>
          <p:nvPr/>
        </p:nvSpPr>
        <p:spPr>
          <a:xfrm flipH="1">
            <a:off x="7757102" y="3338623"/>
            <a:ext cx="366172" cy="2246069"/>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14" name="Picture 13" descr="Icon&#10;&#10;Description automatically generated">
            <a:extLst>
              <a:ext uri="{FF2B5EF4-FFF2-40B4-BE49-F238E27FC236}">
                <a16:creationId xmlns:a16="http://schemas.microsoft.com/office/drawing/2014/main" id="{036FE85E-1DD1-433E-9E7C-F3B7E549048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267" y="1042632"/>
            <a:ext cx="689915" cy="689915"/>
          </a:xfrm>
          <a:prstGeom prst="rect">
            <a:avLst/>
          </a:prstGeom>
        </p:spPr>
      </p:pic>
      <p:pic>
        <p:nvPicPr>
          <p:cNvPr id="15" name="Picture 14" descr="Icon&#10;&#10;Description automatically generated">
            <a:extLst>
              <a:ext uri="{FF2B5EF4-FFF2-40B4-BE49-F238E27FC236}">
                <a16:creationId xmlns:a16="http://schemas.microsoft.com/office/drawing/2014/main" id="{46F171BF-AA60-4F01-A665-E69CE954F9C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602348" y="1015498"/>
            <a:ext cx="689915" cy="689915"/>
          </a:xfrm>
          <a:prstGeom prst="rect">
            <a:avLst/>
          </a:prstGeom>
        </p:spPr>
      </p:pic>
    </p:spTree>
    <p:extLst>
      <p:ext uri="{BB962C8B-B14F-4D97-AF65-F5344CB8AC3E}">
        <p14:creationId xmlns:p14="http://schemas.microsoft.com/office/powerpoint/2010/main" val="35497092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30FDAD-BC8B-4965-8C38-0D8AE005F574}"/>
              </a:ext>
            </a:extLst>
          </p:cNvPr>
          <p:cNvSpPr>
            <a:spLocks noGrp="1"/>
          </p:cNvSpPr>
          <p:nvPr>
            <p:ph type="title"/>
          </p:nvPr>
        </p:nvSpPr>
        <p:spPr>
          <a:xfrm>
            <a:off x="-2" y="1042633"/>
            <a:ext cx="12192000" cy="1146392"/>
          </a:xfrm>
        </p:spPr>
        <p:txBody>
          <a:bodyPr>
            <a:normAutofit fontScale="90000"/>
          </a:bodyPr>
          <a:lstStyle/>
          <a:p>
            <a:r>
              <a:rPr lang="en-US" dirty="0"/>
              <a:t>Why is naive forecasting (persistence forecast) </a:t>
            </a:r>
            <a:br>
              <a:rPr lang="en-US" dirty="0"/>
            </a:br>
            <a:r>
              <a:rPr lang="en-US" dirty="0"/>
              <a:t>so hard to outperform? </a:t>
            </a:r>
            <a:r>
              <a:rPr lang="en-US" b="1" dirty="0"/>
              <a:t>Autocorrelation in time</a:t>
            </a:r>
          </a:p>
        </p:txBody>
      </p:sp>
      <p:sp>
        <p:nvSpPr>
          <p:cNvPr id="3" name="Slide Number Placeholder 2">
            <a:extLst>
              <a:ext uri="{FF2B5EF4-FFF2-40B4-BE49-F238E27FC236}">
                <a16:creationId xmlns:a16="http://schemas.microsoft.com/office/drawing/2014/main" id="{DF1768BA-1A50-4A06-98E5-6C17A2F67A06}"/>
              </a:ext>
            </a:extLst>
          </p:cNvPr>
          <p:cNvSpPr>
            <a:spLocks noGrp="1"/>
          </p:cNvSpPr>
          <p:nvPr>
            <p:ph type="sldNum" sz="quarter" idx="12"/>
          </p:nvPr>
        </p:nvSpPr>
        <p:spPr/>
        <p:txBody>
          <a:bodyPr/>
          <a:lstStyle/>
          <a:p>
            <a:fld id="{A5686A01-FA10-4E06-92C7-92734750F4C6}" type="slidenum">
              <a:rPr lang="en-US" smtClean="0"/>
              <a:t>32</a:t>
            </a:fld>
            <a:endParaRPr lang="en-US"/>
          </a:p>
        </p:txBody>
      </p:sp>
      <p:pic>
        <p:nvPicPr>
          <p:cNvPr id="4" name="Picture 3">
            <a:extLst>
              <a:ext uri="{FF2B5EF4-FFF2-40B4-BE49-F238E27FC236}">
                <a16:creationId xmlns:a16="http://schemas.microsoft.com/office/drawing/2014/main" id="{C2EBCAAE-FFA2-4D44-99C3-F48D30BCF62A}"/>
              </a:ext>
            </a:extLst>
          </p:cNvPr>
          <p:cNvPicPr>
            <a:picLocks noChangeAspect="1"/>
          </p:cNvPicPr>
          <p:nvPr/>
        </p:nvPicPr>
        <p:blipFill>
          <a:blip r:embed="rId3"/>
          <a:stretch>
            <a:fillRect/>
          </a:stretch>
        </p:blipFill>
        <p:spPr>
          <a:xfrm>
            <a:off x="-2" y="2115142"/>
            <a:ext cx="5933778" cy="4239212"/>
          </a:xfrm>
          <a:prstGeom prst="rect">
            <a:avLst/>
          </a:prstGeom>
        </p:spPr>
      </p:pic>
      <p:sp>
        <p:nvSpPr>
          <p:cNvPr id="6" name="TextBox 5">
            <a:extLst>
              <a:ext uri="{FF2B5EF4-FFF2-40B4-BE49-F238E27FC236}">
                <a16:creationId xmlns:a16="http://schemas.microsoft.com/office/drawing/2014/main" id="{B747590C-E831-4FF6-B648-0B7D0C5BB242}"/>
              </a:ext>
            </a:extLst>
          </p:cNvPr>
          <p:cNvSpPr txBox="1"/>
          <p:nvPr/>
        </p:nvSpPr>
        <p:spPr>
          <a:xfrm>
            <a:off x="3958389" y="6534834"/>
            <a:ext cx="8237619" cy="369332"/>
          </a:xfrm>
          <a:prstGeom prst="rect">
            <a:avLst/>
          </a:prstGeom>
          <a:noFill/>
        </p:spPr>
        <p:txBody>
          <a:bodyPr wrap="square">
            <a:spAutoFit/>
          </a:bodyPr>
          <a:lstStyle/>
          <a:p>
            <a:pPr algn="r"/>
            <a:r>
              <a:rPr lang="en-US" i="1" u="sng" dirty="0"/>
              <a:t>Source</a:t>
            </a:r>
            <a:r>
              <a:rPr lang="en-US" i="1" dirty="0"/>
              <a:t>: </a:t>
            </a:r>
            <a:r>
              <a:rPr lang="en-US" i="1" dirty="0" err="1"/>
              <a:t>Zaytar</a:t>
            </a:r>
            <a:r>
              <a:rPr lang="en-US" i="1" dirty="0"/>
              <a:t> and El </a:t>
            </a:r>
            <a:r>
              <a:rPr lang="en-US" i="1" dirty="0" err="1"/>
              <a:t>Amrani</a:t>
            </a:r>
            <a:r>
              <a:rPr lang="en-US" i="1" dirty="0"/>
              <a:t> (2016), Yan et al. (2021) </a:t>
            </a:r>
          </a:p>
        </p:txBody>
      </p:sp>
      <p:grpSp>
        <p:nvGrpSpPr>
          <p:cNvPr id="10" name="Group 9">
            <a:extLst>
              <a:ext uri="{FF2B5EF4-FFF2-40B4-BE49-F238E27FC236}">
                <a16:creationId xmlns:a16="http://schemas.microsoft.com/office/drawing/2014/main" id="{D65AA00C-46C3-4F29-A273-633A4CCF2DEF}"/>
              </a:ext>
            </a:extLst>
          </p:cNvPr>
          <p:cNvGrpSpPr/>
          <p:nvPr/>
        </p:nvGrpSpPr>
        <p:grpSpPr>
          <a:xfrm>
            <a:off x="7798675" y="2115142"/>
            <a:ext cx="4389319" cy="4333779"/>
            <a:chOff x="5933776" y="2115142"/>
            <a:chExt cx="4389319" cy="4333779"/>
          </a:xfrm>
        </p:grpSpPr>
        <p:pic>
          <p:nvPicPr>
            <p:cNvPr id="8" name="Picture 7" descr="Graphical user interface, chart&#10;&#10;Description automatically generated">
              <a:extLst>
                <a:ext uri="{FF2B5EF4-FFF2-40B4-BE49-F238E27FC236}">
                  <a16:creationId xmlns:a16="http://schemas.microsoft.com/office/drawing/2014/main" id="{4F6CD571-0196-497C-BBAC-EA4697909E2A}"/>
                </a:ext>
              </a:extLst>
            </p:cNvPr>
            <p:cNvPicPr>
              <a:picLocks noChangeAspect="1"/>
            </p:cNvPicPr>
            <p:nvPr/>
          </p:nvPicPr>
          <p:blipFill rotWithShape="1">
            <a:blip r:embed="rId4">
              <a:extLst>
                <a:ext uri="{28A0092B-C50C-407E-A947-70E740481C1C}">
                  <a14:useLocalDpi xmlns:a14="http://schemas.microsoft.com/office/drawing/2010/main" val="0"/>
                </a:ext>
              </a:extLst>
            </a:blip>
            <a:srcRect t="2502" r="66197" b="67413"/>
            <a:stretch/>
          </p:blipFill>
          <p:spPr>
            <a:xfrm>
              <a:off x="5933776" y="2115142"/>
              <a:ext cx="4389319" cy="3913554"/>
            </a:xfrm>
            <a:prstGeom prst="rect">
              <a:avLst/>
            </a:prstGeom>
          </p:spPr>
        </p:pic>
        <p:pic>
          <p:nvPicPr>
            <p:cNvPr id="9" name="Picture 8" descr="Graphical user interface, chart&#10;&#10;Description automatically generated">
              <a:extLst>
                <a:ext uri="{FF2B5EF4-FFF2-40B4-BE49-F238E27FC236}">
                  <a16:creationId xmlns:a16="http://schemas.microsoft.com/office/drawing/2014/main" id="{93451363-CBC0-4F1D-A689-C283AC4BC377}"/>
                </a:ext>
              </a:extLst>
            </p:cNvPr>
            <p:cNvPicPr>
              <a:picLocks noChangeAspect="1"/>
            </p:cNvPicPr>
            <p:nvPr/>
          </p:nvPicPr>
          <p:blipFill rotWithShape="1">
            <a:blip r:embed="rId4">
              <a:extLst>
                <a:ext uri="{28A0092B-C50C-407E-A947-70E740481C1C}">
                  <a14:useLocalDpi xmlns:a14="http://schemas.microsoft.com/office/drawing/2010/main" val="0"/>
                </a:ext>
              </a:extLst>
            </a:blip>
            <a:srcRect t="95356" r="66197" b="809"/>
            <a:stretch/>
          </p:blipFill>
          <p:spPr>
            <a:xfrm>
              <a:off x="5933776" y="5950060"/>
              <a:ext cx="4389319" cy="498861"/>
            </a:xfrm>
            <a:prstGeom prst="rect">
              <a:avLst/>
            </a:prstGeom>
          </p:spPr>
        </p:pic>
      </p:grpSp>
      <p:pic>
        <p:nvPicPr>
          <p:cNvPr id="11" name="Picture 10" descr="Icon&#10;&#10;Description automatically generated">
            <a:extLst>
              <a:ext uri="{FF2B5EF4-FFF2-40B4-BE49-F238E27FC236}">
                <a16:creationId xmlns:a16="http://schemas.microsoft.com/office/drawing/2014/main" id="{57524CFE-1C3C-4247-8134-F52EED17E23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0267" y="1042632"/>
            <a:ext cx="974558" cy="974558"/>
          </a:xfrm>
          <a:prstGeom prst="rect">
            <a:avLst/>
          </a:prstGeom>
        </p:spPr>
      </p:pic>
      <p:pic>
        <p:nvPicPr>
          <p:cNvPr id="12" name="Picture 11" descr="Icon&#10;&#10;Description automatically generated">
            <a:extLst>
              <a:ext uri="{FF2B5EF4-FFF2-40B4-BE49-F238E27FC236}">
                <a16:creationId xmlns:a16="http://schemas.microsoft.com/office/drawing/2014/main" id="{77537F95-52B4-4CDC-A5D6-6EFE61E3004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317705" y="1042632"/>
            <a:ext cx="974558" cy="974558"/>
          </a:xfrm>
          <a:prstGeom prst="rect">
            <a:avLst/>
          </a:prstGeom>
        </p:spPr>
      </p:pic>
    </p:spTree>
    <p:extLst>
      <p:ext uri="{BB962C8B-B14F-4D97-AF65-F5344CB8AC3E}">
        <p14:creationId xmlns:p14="http://schemas.microsoft.com/office/powerpoint/2010/main" val="13366245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B0F02D-DE1E-449E-889C-286AC73CC9FF}"/>
              </a:ext>
            </a:extLst>
          </p:cNvPr>
          <p:cNvSpPr>
            <a:spLocks noGrp="1"/>
          </p:cNvSpPr>
          <p:nvPr>
            <p:ph type="title"/>
          </p:nvPr>
        </p:nvSpPr>
        <p:spPr>
          <a:xfrm>
            <a:off x="-2" y="1042633"/>
            <a:ext cx="12192000" cy="776863"/>
          </a:xfrm>
        </p:spPr>
        <p:txBody>
          <a:bodyPr>
            <a:normAutofit fontScale="90000"/>
          </a:bodyPr>
          <a:lstStyle/>
          <a:p>
            <a:r>
              <a:rPr lang="en-US" dirty="0"/>
              <a:t>One-Dimensional Convolutional Neural Network (1D-CNN)</a:t>
            </a:r>
          </a:p>
        </p:txBody>
      </p:sp>
      <p:sp>
        <p:nvSpPr>
          <p:cNvPr id="3" name="Slide Number Placeholder 2">
            <a:extLst>
              <a:ext uri="{FF2B5EF4-FFF2-40B4-BE49-F238E27FC236}">
                <a16:creationId xmlns:a16="http://schemas.microsoft.com/office/drawing/2014/main" id="{BF96E126-C9F3-4A76-BA53-7B8A4788416A}"/>
              </a:ext>
            </a:extLst>
          </p:cNvPr>
          <p:cNvSpPr>
            <a:spLocks noGrp="1"/>
          </p:cNvSpPr>
          <p:nvPr>
            <p:ph type="sldNum" sz="quarter" idx="12"/>
          </p:nvPr>
        </p:nvSpPr>
        <p:spPr/>
        <p:txBody>
          <a:bodyPr/>
          <a:lstStyle/>
          <a:p>
            <a:fld id="{A5686A01-FA10-4E06-92C7-92734750F4C6}" type="slidenum">
              <a:rPr lang="en-US" smtClean="0"/>
              <a:t>33</a:t>
            </a:fld>
            <a:endParaRPr lang="en-US"/>
          </a:p>
        </p:txBody>
      </p:sp>
      <p:pic>
        <p:nvPicPr>
          <p:cNvPr id="5" name="Picture 4" descr="Chart&#10;&#10;Description automatically generated">
            <a:extLst>
              <a:ext uri="{FF2B5EF4-FFF2-40B4-BE49-F238E27FC236}">
                <a16:creationId xmlns:a16="http://schemas.microsoft.com/office/drawing/2014/main" id="{564C37C9-A71F-4B5B-9A0F-209CCA97DC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11033" y="1819496"/>
            <a:ext cx="8980965" cy="5051793"/>
          </a:xfrm>
          <a:prstGeom prst="rect">
            <a:avLst/>
          </a:prstGeom>
        </p:spPr>
      </p:pic>
      <p:sp>
        <p:nvSpPr>
          <p:cNvPr id="6" name="TextBox 5">
            <a:extLst>
              <a:ext uri="{FF2B5EF4-FFF2-40B4-BE49-F238E27FC236}">
                <a16:creationId xmlns:a16="http://schemas.microsoft.com/office/drawing/2014/main" id="{EE14C961-0157-4B1E-8915-702F3C80FE62}"/>
              </a:ext>
            </a:extLst>
          </p:cNvPr>
          <p:cNvSpPr txBox="1"/>
          <p:nvPr/>
        </p:nvSpPr>
        <p:spPr>
          <a:xfrm>
            <a:off x="-1332" y="6488668"/>
            <a:ext cx="3212365" cy="369332"/>
          </a:xfrm>
          <a:prstGeom prst="rect">
            <a:avLst/>
          </a:prstGeom>
          <a:noFill/>
        </p:spPr>
        <p:txBody>
          <a:bodyPr wrap="square">
            <a:spAutoFit/>
          </a:bodyPr>
          <a:lstStyle/>
          <a:p>
            <a:r>
              <a:rPr lang="en-US" i="1" u="sng" dirty="0"/>
              <a:t>Source</a:t>
            </a:r>
            <a:r>
              <a:rPr lang="en-US" i="1" dirty="0"/>
              <a:t>: Brandon Rohrer</a:t>
            </a:r>
          </a:p>
        </p:txBody>
      </p:sp>
      <p:pic>
        <p:nvPicPr>
          <p:cNvPr id="8" name="Picture 7">
            <a:extLst>
              <a:ext uri="{FF2B5EF4-FFF2-40B4-BE49-F238E27FC236}">
                <a16:creationId xmlns:a16="http://schemas.microsoft.com/office/drawing/2014/main" id="{FEE58561-2D3E-4493-89AC-9866D80AD457}"/>
              </a:ext>
            </a:extLst>
          </p:cNvPr>
          <p:cNvPicPr>
            <a:picLocks noChangeAspect="1"/>
          </p:cNvPicPr>
          <p:nvPr/>
        </p:nvPicPr>
        <p:blipFill>
          <a:blip r:embed="rId4"/>
          <a:stretch>
            <a:fillRect/>
          </a:stretch>
        </p:blipFill>
        <p:spPr>
          <a:xfrm>
            <a:off x="-11565" y="1859759"/>
            <a:ext cx="3267146" cy="1401601"/>
          </a:xfrm>
          <a:prstGeom prst="rect">
            <a:avLst/>
          </a:prstGeom>
        </p:spPr>
      </p:pic>
      <p:cxnSp>
        <p:nvCxnSpPr>
          <p:cNvPr id="10" name="Straight Arrow Connector 9">
            <a:extLst>
              <a:ext uri="{FF2B5EF4-FFF2-40B4-BE49-F238E27FC236}">
                <a16:creationId xmlns:a16="http://schemas.microsoft.com/office/drawing/2014/main" id="{E6780795-4152-4DC1-9AD5-4D31AA4BDCDE}"/>
              </a:ext>
            </a:extLst>
          </p:cNvPr>
          <p:cNvCxnSpPr>
            <a:cxnSpLocks/>
            <a:stCxn id="11" idx="0"/>
          </p:cNvCxnSpPr>
          <p:nvPr/>
        </p:nvCxnSpPr>
        <p:spPr>
          <a:xfrm flipH="1" flipV="1">
            <a:off x="467833" y="3338623"/>
            <a:ext cx="201550" cy="34821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96D686D3-49BA-4AEC-AC1B-93278AA79FF9}"/>
              </a:ext>
            </a:extLst>
          </p:cNvPr>
          <p:cNvSpPr txBox="1"/>
          <p:nvPr/>
        </p:nvSpPr>
        <p:spPr>
          <a:xfrm>
            <a:off x="-11566" y="3686839"/>
            <a:ext cx="1361897" cy="553998"/>
          </a:xfrm>
          <a:prstGeom prst="rect">
            <a:avLst/>
          </a:prstGeom>
          <a:noFill/>
        </p:spPr>
        <p:txBody>
          <a:bodyPr wrap="square" rtlCol="0">
            <a:spAutoFit/>
          </a:bodyPr>
          <a:lstStyle/>
          <a:p>
            <a:pPr algn="l"/>
            <a:r>
              <a:rPr lang="en-US" sz="3000" dirty="0"/>
              <a:t>Output</a:t>
            </a:r>
          </a:p>
        </p:txBody>
      </p:sp>
      <p:sp>
        <p:nvSpPr>
          <p:cNvPr id="15" name="TextBox 14">
            <a:extLst>
              <a:ext uri="{FF2B5EF4-FFF2-40B4-BE49-F238E27FC236}">
                <a16:creationId xmlns:a16="http://schemas.microsoft.com/office/drawing/2014/main" id="{87C013CF-E763-4014-AB53-FCBB79366C07}"/>
              </a:ext>
            </a:extLst>
          </p:cNvPr>
          <p:cNvSpPr txBox="1"/>
          <p:nvPr/>
        </p:nvSpPr>
        <p:spPr>
          <a:xfrm>
            <a:off x="918785" y="4250244"/>
            <a:ext cx="1361897" cy="553998"/>
          </a:xfrm>
          <a:prstGeom prst="rect">
            <a:avLst/>
          </a:prstGeom>
          <a:noFill/>
        </p:spPr>
        <p:txBody>
          <a:bodyPr wrap="square" rtlCol="0">
            <a:spAutoFit/>
          </a:bodyPr>
          <a:lstStyle/>
          <a:p>
            <a:pPr algn="ctr"/>
            <a:r>
              <a:rPr lang="en-US" sz="3000" dirty="0"/>
              <a:t>Input</a:t>
            </a:r>
          </a:p>
        </p:txBody>
      </p:sp>
      <p:cxnSp>
        <p:nvCxnSpPr>
          <p:cNvPr id="17" name="Straight Arrow Connector 16">
            <a:extLst>
              <a:ext uri="{FF2B5EF4-FFF2-40B4-BE49-F238E27FC236}">
                <a16:creationId xmlns:a16="http://schemas.microsoft.com/office/drawing/2014/main" id="{5E24C2D3-B7FB-4A14-B06C-7A43590E8522}"/>
              </a:ext>
            </a:extLst>
          </p:cNvPr>
          <p:cNvCxnSpPr>
            <a:cxnSpLocks/>
            <a:stCxn id="15" idx="0"/>
          </p:cNvCxnSpPr>
          <p:nvPr/>
        </p:nvCxnSpPr>
        <p:spPr>
          <a:xfrm flipV="1">
            <a:off x="1599734" y="3338626"/>
            <a:ext cx="473615" cy="91161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F0DBBA7B-83D5-456A-955A-98459DB4EEF7}"/>
              </a:ext>
            </a:extLst>
          </p:cNvPr>
          <p:cNvSpPr txBox="1"/>
          <p:nvPr/>
        </p:nvSpPr>
        <p:spPr>
          <a:xfrm>
            <a:off x="1756390" y="4835006"/>
            <a:ext cx="1499191" cy="553998"/>
          </a:xfrm>
          <a:prstGeom prst="rect">
            <a:avLst/>
          </a:prstGeom>
          <a:noFill/>
        </p:spPr>
        <p:txBody>
          <a:bodyPr wrap="square" rtlCol="0">
            <a:spAutoFit/>
          </a:bodyPr>
          <a:lstStyle/>
          <a:p>
            <a:pPr algn="r"/>
            <a:r>
              <a:rPr lang="en-US" sz="3000" dirty="0"/>
              <a:t>Weights</a:t>
            </a:r>
          </a:p>
        </p:txBody>
      </p:sp>
      <p:cxnSp>
        <p:nvCxnSpPr>
          <p:cNvPr id="21" name="Straight Arrow Connector 20">
            <a:extLst>
              <a:ext uri="{FF2B5EF4-FFF2-40B4-BE49-F238E27FC236}">
                <a16:creationId xmlns:a16="http://schemas.microsoft.com/office/drawing/2014/main" id="{D312B30F-A373-4900-A63B-75DE1B0C39B6}"/>
              </a:ext>
            </a:extLst>
          </p:cNvPr>
          <p:cNvCxnSpPr>
            <a:cxnSpLocks/>
            <a:stCxn id="20" idx="0"/>
          </p:cNvCxnSpPr>
          <p:nvPr/>
        </p:nvCxnSpPr>
        <p:spPr>
          <a:xfrm flipV="1">
            <a:off x="2505986" y="3338624"/>
            <a:ext cx="455645" cy="149638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043A9824-CEBA-433D-A0E0-26E6FC90788F}"/>
              </a:ext>
            </a:extLst>
          </p:cNvPr>
          <p:cNvSpPr txBox="1"/>
          <p:nvPr/>
        </p:nvSpPr>
        <p:spPr>
          <a:xfrm>
            <a:off x="-11567" y="5431004"/>
            <a:ext cx="3222599" cy="1015663"/>
          </a:xfrm>
          <a:prstGeom prst="rect">
            <a:avLst/>
          </a:prstGeom>
          <a:noFill/>
        </p:spPr>
        <p:txBody>
          <a:bodyPr wrap="square" rtlCol="0">
            <a:spAutoFit/>
          </a:bodyPr>
          <a:lstStyle/>
          <a:p>
            <a:pPr algn="ctr"/>
            <a:r>
              <a:rPr lang="en-US" sz="3000" dirty="0"/>
              <a:t>Simple &amp; inexpensive</a:t>
            </a:r>
          </a:p>
        </p:txBody>
      </p:sp>
    </p:spTree>
    <p:extLst>
      <p:ext uri="{BB962C8B-B14F-4D97-AF65-F5344CB8AC3E}">
        <p14:creationId xmlns:p14="http://schemas.microsoft.com/office/powerpoint/2010/main" val="2466901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fade">
                                      <p:cBhvr>
                                        <p:cTn id="20" dur="500"/>
                                        <p:tgtEl>
                                          <p:spTgt spid="17"/>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500"/>
                                        <p:tgtEl>
                                          <p:spTgt spid="15"/>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1"/>
                                        </p:tgtEl>
                                        <p:attrNameLst>
                                          <p:attrName>style.visibility</p:attrName>
                                        </p:attrNameLst>
                                      </p:cBhvr>
                                      <p:to>
                                        <p:strVal val="visible"/>
                                      </p:to>
                                    </p:set>
                                    <p:animEffect transition="in" filter="fade">
                                      <p:cBhvr>
                                        <p:cTn id="28" dur="500"/>
                                        <p:tgtEl>
                                          <p:spTgt spid="21"/>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fade">
                                      <p:cBhvr>
                                        <p:cTn id="31" dur="500"/>
                                        <p:tgtEl>
                                          <p:spTgt spid="20"/>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28"/>
                                        </p:tgtEl>
                                        <p:attrNameLst>
                                          <p:attrName>style.visibility</p:attrName>
                                        </p:attrNameLst>
                                      </p:cBhvr>
                                      <p:to>
                                        <p:strVal val="visible"/>
                                      </p:to>
                                    </p:set>
                                    <p:animEffect transition="in" filter="fade">
                                      <p:cBhvr>
                                        <p:cTn id="36"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5" grpId="0"/>
      <p:bldP spid="20" grpId="0"/>
      <p:bldP spid="28"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3D9D2-B539-4A4E-A748-FE2B7C04CE94}"/>
              </a:ext>
            </a:extLst>
          </p:cNvPr>
          <p:cNvSpPr>
            <a:spLocks noGrp="1"/>
          </p:cNvSpPr>
          <p:nvPr>
            <p:ph type="ctrTitle"/>
          </p:nvPr>
        </p:nvSpPr>
        <p:spPr>
          <a:xfrm>
            <a:off x="0" y="1122363"/>
            <a:ext cx="12192000" cy="2387600"/>
          </a:xfrm>
        </p:spPr>
        <p:txBody>
          <a:bodyPr>
            <a:normAutofit/>
          </a:bodyPr>
          <a:lstStyle/>
          <a:p>
            <a:r>
              <a:rPr lang="en-US" dirty="0"/>
              <a:t>Min 90-105: </a:t>
            </a:r>
            <a:br>
              <a:rPr lang="en-US" dirty="0"/>
            </a:br>
            <a:r>
              <a:rPr lang="en-US" dirty="0"/>
              <a:t>Review Moodle Quiz</a:t>
            </a:r>
          </a:p>
        </p:txBody>
      </p:sp>
      <p:sp>
        <p:nvSpPr>
          <p:cNvPr id="4" name="Slide Number Placeholder 3">
            <a:extLst>
              <a:ext uri="{FF2B5EF4-FFF2-40B4-BE49-F238E27FC236}">
                <a16:creationId xmlns:a16="http://schemas.microsoft.com/office/drawing/2014/main" id="{24CCB5B1-D724-4811-BE0C-131025975F57}"/>
              </a:ext>
            </a:extLst>
          </p:cNvPr>
          <p:cNvSpPr>
            <a:spLocks noGrp="1"/>
          </p:cNvSpPr>
          <p:nvPr>
            <p:ph type="sldNum" sz="quarter" idx="12"/>
          </p:nvPr>
        </p:nvSpPr>
        <p:spPr/>
        <p:txBody>
          <a:bodyPr/>
          <a:lstStyle/>
          <a:p>
            <a:fld id="{A5686A01-FA10-4E06-92C7-92734750F4C6}" type="slidenum">
              <a:rPr lang="en-US" smtClean="0"/>
              <a:t>34</a:t>
            </a:fld>
            <a:endParaRPr lang="en-US"/>
          </a:p>
        </p:txBody>
      </p:sp>
      <p:sp>
        <p:nvSpPr>
          <p:cNvPr id="5" name="Subtitle 2">
            <a:extLst>
              <a:ext uri="{FF2B5EF4-FFF2-40B4-BE49-F238E27FC236}">
                <a16:creationId xmlns:a16="http://schemas.microsoft.com/office/drawing/2014/main" id="{36DBE6A2-8DAC-2538-821D-26AEC725CACF}"/>
              </a:ext>
            </a:extLst>
          </p:cNvPr>
          <p:cNvSpPr txBox="1">
            <a:spLocks/>
          </p:cNvSpPr>
          <p:nvPr/>
        </p:nvSpPr>
        <p:spPr>
          <a:xfrm>
            <a:off x="-1" y="4316819"/>
            <a:ext cx="12192001" cy="2541180"/>
          </a:xfrm>
          <a:prstGeom prst="rect">
            <a:avLst/>
          </a:prstGeom>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CMU Sans Serif" panose="02000603000000000000" pitchFamily="2" charset="0"/>
                <a:ea typeface="CMU Sans Serif" panose="02000603000000000000" pitchFamily="2" charset="0"/>
                <a:cs typeface="CMU Sans Serif" panose="02000603000000000000" pitchFamily="2"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u="sng" dirty="0"/>
              <a:t>Learning Objectives</a:t>
            </a:r>
            <a:r>
              <a:rPr lang="en-US" dirty="0"/>
              <a:t> (</a:t>
            </a:r>
            <a:r>
              <a:rPr lang="en-US" dirty="0" err="1"/>
              <a:t>Géron</a:t>
            </a:r>
            <a:r>
              <a:rPr lang="en-US" dirty="0"/>
              <a:t> Ch14):</a:t>
            </a:r>
          </a:p>
          <a:p>
            <a:pPr marL="457200" indent="-457200">
              <a:buFont typeface="+mj-lt"/>
              <a:buAutoNum type="arabicPeriod"/>
            </a:pPr>
            <a:r>
              <a:rPr lang="en-US" dirty="0"/>
              <a:t>Define a convolutional neural network</a:t>
            </a:r>
          </a:p>
          <a:p>
            <a:pPr marL="457200" indent="-457200">
              <a:buFont typeface="+mj-lt"/>
              <a:buAutoNum type="arabicPeriod"/>
            </a:pPr>
            <a:r>
              <a:rPr lang="en-US" dirty="0"/>
              <a:t>Discuss the main applications of convolutional neural networks</a:t>
            </a:r>
          </a:p>
          <a:p>
            <a:pPr marL="457200" indent="-457200">
              <a:buFont typeface="+mj-lt"/>
              <a:buAutoNum type="arabicPeriod"/>
            </a:pPr>
            <a:r>
              <a:rPr lang="en-US" dirty="0"/>
              <a:t>Know the steps to design and train a convolutional neural network </a:t>
            </a:r>
          </a:p>
          <a:p>
            <a:pPr marL="457200" indent="-457200">
              <a:buFont typeface="+mj-lt"/>
              <a:buAutoNum type="arabicPeriod"/>
            </a:pPr>
            <a:r>
              <a:rPr lang="en-US" dirty="0"/>
              <a:t>Know the main hyperparameters defining a neural network’s architecture</a:t>
            </a:r>
          </a:p>
          <a:p>
            <a:pPr marL="457200" indent="-457200">
              <a:buFont typeface="+mj-lt"/>
              <a:buAutoNum type="arabicPeriod"/>
            </a:pPr>
            <a:r>
              <a:rPr lang="en-US" dirty="0"/>
              <a:t>Know the main hyperparameters controlling the training of an NN </a:t>
            </a:r>
          </a:p>
        </p:txBody>
      </p:sp>
    </p:spTree>
    <p:extLst>
      <p:ext uri="{BB962C8B-B14F-4D97-AF65-F5344CB8AC3E}">
        <p14:creationId xmlns:p14="http://schemas.microsoft.com/office/powerpoint/2010/main" val="2064551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picture containing tree, outdoor, sky, lush&#10;&#10;Description automatically generated">
            <a:extLst>
              <a:ext uri="{FF2B5EF4-FFF2-40B4-BE49-F238E27FC236}">
                <a16:creationId xmlns:a16="http://schemas.microsoft.com/office/drawing/2014/main" id="{93BAAFDB-50B7-4E78-AD89-329B4A3EDB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65269" y="3614850"/>
            <a:ext cx="4837053" cy="3243150"/>
          </a:xfrm>
          <a:prstGeom prst="rect">
            <a:avLst/>
          </a:prstGeom>
        </p:spPr>
      </p:pic>
      <p:sp>
        <p:nvSpPr>
          <p:cNvPr id="2" name="Title 1">
            <a:extLst>
              <a:ext uri="{FF2B5EF4-FFF2-40B4-BE49-F238E27FC236}">
                <a16:creationId xmlns:a16="http://schemas.microsoft.com/office/drawing/2014/main" id="{37557CCE-FCA5-4EA9-84D7-D1726F573818}"/>
              </a:ext>
            </a:extLst>
          </p:cNvPr>
          <p:cNvSpPr>
            <a:spLocks noGrp="1"/>
          </p:cNvSpPr>
          <p:nvPr>
            <p:ph type="ctrTitle"/>
          </p:nvPr>
        </p:nvSpPr>
        <p:spPr/>
        <p:txBody>
          <a:bodyPr/>
          <a:lstStyle/>
          <a:p>
            <a:r>
              <a:rPr lang="en-US" dirty="0"/>
              <a:t>Min 105-120: Break</a:t>
            </a:r>
          </a:p>
        </p:txBody>
      </p:sp>
      <p:sp>
        <p:nvSpPr>
          <p:cNvPr id="4" name="Slide Number Placeholder 3">
            <a:extLst>
              <a:ext uri="{FF2B5EF4-FFF2-40B4-BE49-F238E27FC236}">
                <a16:creationId xmlns:a16="http://schemas.microsoft.com/office/drawing/2014/main" id="{637B5D72-1FCE-4876-B2D9-9D757C5C9C32}"/>
              </a:ext>
            </a:extLst>
          </p:cNvPr>
          <p:cNvSpPr>
            <a:spLocks noGrp="1"/>
          </p:cNvSpPr>
          <p:nvPr>
            <p:ph type="sldNum" sz="quarter" idx="12"/>
          </p:nvPr>
        </p:nvSpPr>
        <p:spPr/>
        <p:txBody>
          <a:bodyPr/>
          <a:lstStyle/>
          <a:p>
            <a:fld id="{A5686A01-FA10-4E06-92C7-92734750F4C6}" type="slidenum">
              <a:rPr lang="en-US" smtClean="0"/>
              <a:t>35</a:t>
            </a:fld>
            <a:endParaRPr lang="en-US"/>
          </a:p>
        </p:txBody>
      </p:sp>
      <p:pic>
        <p:nvPicPr>
          <p:cNvPr id="6" name="Picture 5" descr="A picture containing table, cup, sitting, indoor&#10;&#10;Description automatically generated">
            <a:extLst>
              <a:ext uri="{FF2B5EF4-FFF2-40B4-BE49-F238E27FC236}">
                <a16:creationId xmlns:a16="http://schemas.microsoft.com/office/drawing/2014/main" id="{7D264572-6C9E-4B6C-95B4-03276295BAC4}"/>
              </a:ext>
            </a:extLst>
          </p:cNvPr>
          <p:cNvPicPr>
            <a:picLocks noChangeAspect="1"/>
          </p:cNvPicPr>
          <p:nvPr/>
        </p:nvPicPr>
        <p:blipFill rotWithShape="1">
          <a:blip r:embed="rId3">
            <a:extLst>
              <a:ext uri="{28A0092B-C50C-407E-A947-70E740481C1C}">
                <a14:useLocalDpi xmlns:a14="http://schemas.microsoft.com/office/drawing/2010/main" val="0"/>
              </a:ext>
            </a:extLst>
          </a:blip>
          <a:srcRect t="10962" b="27556"/>
          <a:stretch/>
        </p:blipFill>
        <p:spPr>
          <a:xfrm>
            <a:off x="21351" y="3614850"/>
            <a:ext cx="3768329" cy="3243150"/>
          </a:xfrm>
          <a:prstGeom prst="rect">
            <a:avLst/>
          </a:prstGeom>
        </p:spPr>
      </p:pic>
      <p:pic>
        <p:nvPicPr>
          <p:cNvPr id="8" name="Picture 7" descr="A pile of green and red apples&#10;&#10;Description automatically generated with low confidence">
            <a:extLst>
              <a:ext uri="{FF2B5EF4-FFF2-40B4-BE49-F238E27FC236}">
                <a16:creationId xmlns:a16="http://schemas.microsoft.com/office/drawing/2014/main" id="{18CB289A-2A53-4076-A274-ECB92EF00AF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67799" y="3614850"/>
            <a:ext cx="4324201" cy="3243151"/>
          </a:xfrm>
          <a:prstGeom prst="rect">
            <a:avLst/>
          </a:prstGeom>
        </p:spPr>
      </p:pic>
    </p:spTree>
    <p:extLst>
      <p:ext uri="{BB962C8B-B14F-4D97-AF65-F5344CB8AC3E}">
        <p14:creationId xmlns:p14="http://schemas.microsoft.com/office/powerpoint/2010/main" val="3018365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894963-188D-922F-DC4D-FF384C4BA285}"/>
              </a:ext>
            </a:extLst>
          </p:cNvPr>
          <p:cNvSpPr>
            <a:spLocks noGrp="1"/>
          </p:cNvSpPr>
          <p:nvPr>
            <p:ph type="title"/>
          </p:nvPr>
        </p:nvSpPr>
        <p:spPr/>
        <p:txBody>
          <a:bodyPr/>
          <a:lstStyle/>
          <a:p>
            <a:r>
              <a:rPr lang="en-US" dirty="0"/>
              <a:t>Legacy slides</a:t>
            </a:r>
          </a:p>
        </p:txBody>
      </p:sp>
      <p:sp>
        <p:nvSpPr>
          <p:cNvPr id="3" name="Text Placeholder 2">
            <a:extLst>
              <a:ext uri="{FF2B5EF4-FFF2-40B4-BE49-F238E27FC236}">
                <a16:creationId xmlns:a16="http://schemas.microsoft.com/office/drawing/2014/main" id="{0BD591C8-17CD-3526-89B8-8053A88867DD}"/>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1CF837D7-EE1C-FE2B-189A-EE9F577662D4}"/>
              </a:ext>
            </a:extLst>
          </p:cNvPr>
          <p:cNvSpPr>
            <a:spLocks noGrp="1"/>
          </p:cNvSpPr>
          <p:nvPr>
            <p:ph type="sldNum" sz="quarter" idx="12"/>
          </p:nvPr>
        </p:nvSpPr>
        <p:spPr/>
        <p:txBody>
          <a:bodyPr/>
          <a:lstStyle/>
          <a:p>
            <a:fld id="{A5686A01-FA10-4E06-92C7-92734750F4C6}" type="slidenum">
              <a:rPr lang="en-US" smtClean="0"/>
              <a:t>36</a:t>
            </a:fld>
            <a:endParaRPr lang="en-US"/>
          </a:p>
        </p:txBody>
      </p:sp>
    </p:spTree>
    <p:extLst>
      <p:ext uri="{BB962C8B-B14F-4D97-AF65-F5344CB8AC3E}">
        <p14:creationId xmlns:p14="http://schemas.microsoft.com/office/powerpoint/2010/main" val="4014650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3D9D2-B539-4A4E-A748-FE2B7C04CE94}"/>
              </a:ext>
            </a:extLst>
          </p:cNvPr>
          <p:cNvSpPr>
            <a:spLocks noGrp="1"/>
          </p:cNvSpPr>
          <p:nvPr>
            <p:ph type="ctrTitle"/>
          </p:nvPr>
        </p:nvSpPr>
        <p:spPr>
          <a:xfrm>
            <a:off x="0" y="1122363"/>
            <a:ext cx="12192000" cy="1705897"/>
          </a:xfrm>
        </p:spPr>
        <p:txBody>
          <a:bodyPr>
            <a:normAutofit fontScale="90000"/>
          </a:bodyPr>
          <a:lstStyle/>
          <a:p>
            <a:r>
              <a:rPr lang="en-US" dirty="0"/>
              <a:t>Min 45-60: </a:t>
            </a:r>
            <a:br>
              <a:rPr lang="en-US" dirty="0"/>
            </a:br>
            <a:r>
              <a:rPr lang="en-US" dirty="0"/>
              <a:t>Moodle Quiz (5 questions, 15 min)</a:t>
            </a:r>
          </a:p>
        </p:txBody>
      </p:sp>
      <p:sp>
        <p:nvSpPr>
          <p:cNvPr id="4" name="Slide Number Placeholder 3">
            <a:extLst>
              <a:ext uri="{FF2B5EF4-FFF2-40B4-BE49-F238E27FC236}">
                <a16:creationId xmlns:a16="http://schemas.microsoft.com/office/drawing/2014/main" id="{24CCB5B1-D724-4811-BE0C-131025975F57}"/>
              </a:ext>
            </a:extLst>
          </p:cNvPr>
          <p:cNvSpPr>
            <a:spLocks noGrp="1"/>
          </p:cNvSpPr>
          <p:nvPr>
            <p:ph type="sldNum" sz="quarter" idx="12"/>
          </p:nvPr>
        </p:nvSpPr>
        <p:spPr/>
        <p:txBody>
          <a:bodyPr/>
          <a:lstStyle/>
          <a:p>
            <a:fld id="{A5686A01-FA10-4E06-92C7-92734750F4C6}" type="slidenum">
              <a:rPr lang="en-US" smtClean="0"/>
              <a:t>37</a:t>
            </a:fld>
            <a:endParaRPr lang="en-US"/>
          </a:p>
        </p:txBody>
      </p:sp>
      <p:sp>
        <p:nvSpPr>
          <p:cNvPr id="6" name="Subtitle 2">
            <a:extLst>
              <a:ext uri="{FF2B5EF4-FFF2-40B4-BE49-F238E27FC236}">
                <a16:creationId xmlns:a16="http://schemas.microsoft.com/office/drawing/2014/main" id="{B4F1C083-88AC-441F-AD29-3C4E874CE0CA}"/>
              </a:ext>
            </a:extLst>
          </p:cNvPr>
          <p:cNvSpPr txBox="1">
            <a:spLocks/>
          </p:cNvSpPr>
          <p:nvPr/>
        </p:nvSpPr>
        <p:spPr>
          <a:xfrm>
            <a:off x="-1" y="3439040"/>
            <a:ext cx="12192001" cy="3418959"/>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CMU Sans Serif" panose="02000603000000000000" pitchFamily="2" charset="0"/>
                <a:ea typeface="CMU Sans Serif" panose="02000603000000000000" pitchFamily="2" charset="0"/>
                <a:cs typeface="CMU Sans Serif" panose="02000603000000000000" pitchFamily="2"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u="sng" dirty="0"/>
              <a:t>Learning Objectives</a:t>
            </a:r>
            <a:r>
              <a:rPr lang="en-US" dirty="0"/>
              <a:t> (</a:t>
            </a:r>
            <a:r>
              <a:rPr lang="en-US" dirty="0" err="1"/>
              <a:t>Géron</a:t>
            </a:r>
            <a:r>
              <a:rPr lang="en-US" dirty="0"/>
              <a:t> Ch15 &amp; Ch16):</a:t>
            </a:r>
          </a:p>
          <a:p>
            <a:pPr marL="457200" indent="-457200">
              <a:buFont typeface="+mj-lt"/>
              <a:buAutoNum type="arabicPeriod"/>
            </a:pPr>
            <a:r>
              <a:rPr lang="en-US" dirty="0"/>
              <a:t>Define a recurrent neural network</a:t>
            </a:r>
          </a:p>
          <a:p>
            <a:pPr marL="457200" indent="-457200">
              <a:buFont typeface="+mj-lt"/>
              <a:buAutoNum type="arabicPeriod"/>
            </a:pPr>
            <a:r>
              <a:rPr lang="en-US" dirty="0"/>
              <a:t>Distinguish recurrent from convolutional neural networks</a:t>
            </a:r>
          </a:p>
          <a:p>
            <a:pPr marL="457200" indent="-457200">
              <a:buFont typeface="+mj-lt"/>
              <a:buAutoNum type="arabicPeriod"/>
            </a:pPr>
            <a:r>
              <a:rPr lang="en-US" dirty="0"/>
              <a:t>Discuss the forecasting of environmental time series</a:t>
            </a:r>
          </a:p>
          <a:p>
            <a:pPr marL="457200" indent="-457200">
              <a:buFont typeface="+mj-lt"/>
              <a:buAutoNum type="arabicPeriod"/>
            </a:pPr>
            <a:r>
              <a:rPr lang="en-US" dirty="0"/>
              <a:t>Define natural language processing</a:t>
            </a:r>
          </a:p>
          <a:p>
            <a:pPr marL="457200" indent="-457200">
              <a:buFont typeface="+mj-lt"/>
              <a:buAutoNum type="arabicPeriod"/>
            </a:pPr>
            <a:r>
              <a:rPr lang="en-US" dirty="0"/>
              <a:t>Know at least three algorithms to process time-series</a:t>
            </a:r>
          </a:p>
        </p:txBody>
      </p:sp>
    </p:spTree>
    <p:extLst>
      <p:ext uri="{BB962C8B-B14F-4D97-AF65-F5344CB8AC3E}">
        <p14:creationId xmlns:p14="http://schemas.microsoft.com/office/powerpoint/2010/main" val="3410148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0E816-71E6-4789-81A4-C7C5659E7160}"/>
              </a:ext>
            </a:extLst>
          </p:cNvPr>
          <p:cNvSpPr>
            <a:spLocks noGrp="1"/>
          </p:cNvSpPr>
          <p:nvPr>
            <p:ph type="title"/>
          </p:nvPr>
        </p:nvSpPr>
        <p:spPr>
          <a:xfrm>
            <a:off x="-2" y="1042633"/>
            <a:ext cx="12192000" cy="983018"/>
          </a:xfrm>
        </p:spPr>
        <p:txBody>
          <a:bodyPr/>
          <a:lstStyle/>
          <a:p>
            <a:r>
              <a:rPr lang="en-US" dirty="0"/>
              <a:t>In-class Peer Review: Friday, Dec 8</a:t>
            </a:r>
            <a:r>
              <a:rPr lang="en-US" baseline="30000" dirty="0"/>
              <a:t>th</a:t>
            </a:r>
            <a:r>
              <a:rPr lang="en-US" dirty="0"/>
              <a:t>, 2PM-4PM</a:t>
            </a:r>
          </a:p>
        </p:txBody>
      </p:sp>
      <p:sp>
        <p:nvSpPr>
          <p:cNvPr id="3" name="Slide Number Placeholder 2">
            <a:extLst>
              <a:ext uri="{FF2B5EF4-FFF2-40B4-BE49-F238E27FC236}">
                <a16:creationId xmlns:a16="http://schemas.microsoft.com/office/drawing/2014/main" id="{084E4BB1-F0A7-450A-9EFA-9C5C6FC08931}"/>
              </a:ext>
            </a:extLst>
          </p:cNvPr>
          <p:cNvSpPr>
            <a:spLocks noGrp="1"/>
          </p:cNvSpPr>
          <p:nvPr>
            <p:ph type="sldNum" sz="quarter" idx="12"/>
          </p:nvPr>
        </p:nvSpPr>
        <p:spPr/>
        <p:txBody>
          <a:bodyPr/>
          <a:lstStyle/>
          <a:p>
            <a:fld id="{A5686A01-FA10-4E06-92C7-92734750F4C6}" type="slidenum">
              <a:rPr lang="en-US" smtClean="0"/>
              <a:t>4</a:t>
            </a:fld>
            <a:endParaRPr lang="en-US"/>
          </a:p>
        </p:txBody>
      </p:sp>
      <p:pic>
        <p:nvPicPr>
          <p:cNvPr id="5" name="Picture 4">
            <a:extLst>
              <a:ext uri="{FF2B5EF4-FFF2-40B4-BE49-F238E27FC236}">
                <a16:creationId xmlns:a16="http://schemas.microsoft.com/office/drawing/2014/main" id="{2BBCA04A-39F0-4E46-A24E-CE0AB551D905}"/>
              </a:ext>
            </a:extLst>
          </p:cNvPr>
          <p:cNvPicPr>
            <a:picLocks noChangeAspect="1"/>
          </p:cNvPicPr>
          <p:nvPr/>
        </p:nvPicPr>
        <p:blipFill>
          <a:blip r:embed="rId3"/>
          <a:stretch>
            <a:fillRect/>
          </a:stretch>
        </p:blipFill>
        <p:spPr>
          <a:xfrm>
            <a:off x="0" y="2278904"/>
            <a:ext cx="5267325" cy="838200"/>
          </a:xfrm>
          <a:prstGeom prst="rect">
            <a:avLst/>
          </a:prstGeom>
        </p:spPr>
      </p:pic>
      <p:pic>
        <p:nvPicPr>
          <p:cNvPr id="9" name="Picture 8">
            <a:extLst>
              <a:ext uri="{FF2B5EF4-FFF2-40B4-BE49-F238E27FC236}">
                <a16:creationId xmlns:a16="http://schemas.microsoft.com/office/drawing/2014/main" id="{E414B67A-D007-468D-976D-06527D656D31}"/>
              </a:ext>
            </a:extLst>
          </p:cNvPr>
          <p:cNvPicPr>
            <a:picLocks noChangeAspect="1"/>
          </p:cNvPicPr>
          <p:nvPr/>
        </p:nvPicPr>
        <p:blipFill>
          <a:blip r:embed="rId4"/>
          <a:stretch>
            <a:fillRect/>
          </a:stretch>
        </p:blipFill>
        <p:spPr>
          <a:xfrm>
            <a:off x="0" y="3117104"/>
            <a:ext cx="12192000" cy="2504624"/>
          </a:xfrm>
          <a:prstGeom prst="rect">
            <a:avLst/>
          </a:prstGeom>
        </p:spPr>
      </p:pic>
      <p:sp>
        <p:nvSpPr>
          <p:cNvPr id="10" name="Title 1">
            <a:extLst>
              <a:ext uri="{FF2B5EF4-FFF2-40B4-BE49-F238E27FC236}">
                <a16:creationId xmlns:a16="http://schemas.microsoft.com/office/drawing/2014/main" id="{D5EB457D-0278-4721-9A27-E528E0D68D50}"/>
              </a:ext>
            </a:extLst>
          </p:cNvPr>
          <p:cNvSpPr txBox="1">
            <a:spLocks/>
          </p:cNvSpPr>
          <p:nvPr/>
        </p:nvSpPr>
        <p:spPr>
          <a:xfrm>
            <a:off x="2" y="5874982"/>
            <a:ext cx="12191998" cy="983018"/>
          </a:xfrm>
          <a:prstGeom prst="rect">
            <a:avLst/>
          </a:prstGeom>
        </p:spPr>
        <p:txBody>
          <a:bodyPr vert="horz" lIns="91440" tIns="45720" rIns="91440" bIns="45720" rtlCol="0" anchor="ctr">
            <a:normAutofit fontScale="92500"/>
          </a:bodyPr>
          <a:lstStyle>
            <a:lvl1pPr algn="ctr"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Submit first draft of your project by Thursday, </a:t>
            </a:r>
            <a:r>
              <a:rPr lang="en-US" b="1" dirty="0"/>
              <a:t>Dec 7</a:t>
            </a:r>
            <a:r>
              <a:rPr lang="en-US" b="1" baseline="30000" dirty="0"/>
              <a:t>th</a:t>
            </a:r>
            <a:r>
              <a:rPr lang="en-US" b="1" dirty="0"/>
              <a:t> </a:t>
            </a:r>
          </a:p>
        </p:txBody>
      </p:sp>
    </p:spTree>
    <p:extLst>
      <p:ext uri="{BB962C8B-B14F-4D97-AF65-F5344CB8AC3E}">
        <p14:creationId xmlns:p14="http://schemas.microsoft.com/office/powerpoint/2010/main" val="2858521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3EBFE36-3B1F-4C2A-9016-337BE4D6034F}"/>
              </a:ext>
            </a:extLst>
          </p:cNvPr>
          <p:cNvSpPr>
            <a:spLocks noGrp="1"/>
          </p:cNvSpPr>
          <p:nvPr>
            <p:ph type="sldNum" sz="quarter" idx="12"/>
          </p:nvPr>
        </p:nvSpPr>
        <p:spPr/>
        <p:txBody>
          <a:bodyPr/>
          <a:lstStyle/>
          <a:p>
            <a:fld id="{A5686A01-FA10-4E06-92C7-92734750F4C6}" type="slidenum">
              <a:rPr lang="en-US" smtClean="0"/>
              <a:pPr/>
              <a:t>5</a:t>
            </a:fld>
            <a:endParaRPr lang="en-US" dirty="0"/>
          </a:p>
        </p:txBody>
      </p:sp>
      <p:pic>
        <p:nvPicPr>
          <p:cNvPr id="6" name="Picture 5">
            <a:extLst>
              <a:ext uri="{FF2B5EF4-FFF2-40B4-BE49-F238E27FC236}">
                <a16:creationId xmlns:a16="http://schemas.microsoft.com/office/drawing/2014/main" id="{3F1D2398-3FCD-467D-B01C-0199B1A27874}"/>
              </a:ext>
            </a:extLst>
          </p:cNvPr>
          <p:cNvPicPr>
            <a:picLocks noChangeAspect="1"/>
          </p:cNvPicPr>
          <p:nvPr/>
        </p:nvPicPr>
        <p:blipFill rotWithShape="1">
          <a:blip r:embed="rId2"/>
          <a:srcRect b="9205"/>
          <a:stretch/>
        </p:blipFill>
        <p:spPr>
          <a:xfrm>
            <a:off x="0" y="1031395"/>
            <a:ext cx="12192000" cy="3205326"/>
          </a:xfrm>
          <a:prstGeom prst="rect">
            <a:avLst/>
          </a:prstGeom>
        </p:spPr>
      </p:pic>
      <p:pic>
        <p:nvPicPr>
          <p:cNvPr id="8" name="Picture 7">
            <a:extLst>
              <a:ext uri="{FF2B5EF4-FFF2-40B4-BE49-F238E27FC236}">
                <a16:creationId xmlns:a16="http://schemas.microsoft.com/office/drawing/2014/main" id="{4BD3D337-BE61-414E-8F0A-94ADC860F233}"/>
              </a:ext>
            </a:extLst>
          </p:cNvPr>
          <p:cNvPicPr>
            <a:picLocks noChangeAspect="1"/>
          </p:cNvPicPr>
          <p:nvPr/>
        </p:nvPicPr>
        <p:blipFill>
          <a:blip r:embed="rId3"/>
          <a:stretch>
            <a:fillRect/>
          </a:stretch>
        </p:blipFill>
        <p:spPr>
          <a:xfrm>
            <a:off x="-5593" y="4236721"/>
            <a:ext cx="4718807" cy="6858000"/>
          </a:xfrm>
          <a:prstGeom prst="rect">
            <a:avLst/>
          </a:prstGeom>
        </p:spPr>
      </p:pic>
      <p:pic>
        <p:nvPicPr>
          <p:cNvPr id="10" name="Picture 9">
            <a:extLst>
              <a:ext uri="{FF2B5EF4-FFF2-40B4-BE49-F238E27FC236}">
                <a16:creationId xmlns:a16="http://schemas.microsoft.com/office/drawing/2014/main" id="{97EFD0BE-0634-41AE-BCAA-B49A49DC6D0B}"/>
              </a:ext>
            </a:extLst>
          </p:cNvPr>
          <p:cNvPicPr>
            <a:picLocks noChangeAspect="1"/>
          </p:cNvPicPr>
          <p:nvPr/>
        </p:nvPicPr>
        <p:blipFill>
          <a:blip r:embed="rId4"/>
          <a:stretch>
            <a:fillRect/>
          </a:stretch>
        </p:blipFill>
        <p:spPr>
          <a:xfrm>
            <a:off x="6371452" y="4236721"/>
            <a:ext cx="5826141" cy="6858000"/>
          </a:xfrm>
          <a:prstGeom prst="rect">
            <a:avLst/>
          </a:prstGeom>
        </p:spPr>
      </p:pic>
    </p:spTree>
    <p:extLst>
      <p:ext uri="{BB962C8B-B14F-4D97-AF65-F5344CB8AC3E}">
        <p14:creationId xmlns:p14="http://schemas.microsoft.com/office/powerpoint/2010/main" val="24900134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C6239-8907-4A57-A723-BEEF915D5018}"/>
              </a:ext>
            </a:extLst>
          </p:cNvPr>
          <p:cNvSpPr>
            <a:spLocks noGrp="1"/>
          </p:cNvSpPr>
          <p:nvPr>
            <p:ph type="title"/>
          </p:nvPr>
        </p:nvSpPr>
        <p:spPr/>
        <p:txBody>
          <a:bodyPr/>
          <a:lstStyle/>
          <a:p>
            <a:r>
              <a:rPr lang="en-US" dirty="0"/>
              <a:t>Final Presentations in room 2138 </a:t>
            </a:r>
            <a:br>
              <a:rPr lang="en-US" dirty="0"/>
            </a:br>
            <a:r>
              <a:rPr lang="en-US" dirty="0"/>
              <a:t>Friday, Dec 15</a:t>
            </a:r>
            <a:r>
              <a:rPr lang="en-US" baseline="30000" dirty="0"/>
              <a:t>th</a:t>
            </a:r>
            <a:r>
              <a:rPr lang="en-US" dirty="0"/>
              <a:t> from 2PM to 4PM</a:t>
            </a:r>
          </a:p>
        </p:txBody>
      </p:sp>
      <p:sp>
        <p:nvSpPr>
          <p:cNvPr id="3" name="Slide Number Placeholder 2">
            <a:extLst>
              <a:ext uri="{FF2B5EF4-FFF2-40B4-BE49-F238E27FC236}">
                <a16:creationId xmlns:a16="http://schemas.microsoft.com/office/drawing/2014/main" id="{A164522C-45E9-48E6-AE64-6016EBEDDAC9}"/>
              </a:ext>
            </a:extLst>
          </p:cNvPr>
          <p:cNvSpPr>
            <a:spLocks noGrp="1"/>
          </p:cNvSpPr>
          <p:nvPr>
            <p:ph type="sldNum" sz="quarter" idx="12"/>
          </p:nvPr>
        </p:nvSpPr>
        <p:spPr/>
        <p:txBody>
          <a:bodyPr/>
          <a:lstStyle/>
          <a:p>
            <a:fld id="{A5686A01-FA10-4E06-92C7-92734750F4C6}" type="slidenum">
              <a:rPr lang="en-US" smtClean="0"/>
              <a:t>6</a:t>
            </a:fld>
            <a:endParaRPr lang="en-US"/>
          </a:p>
        </p:txBody>
      </p:sp>
      <p:pic>
        <p:nvPicPr>
          <p:cNvPr id="5" name="Picture 4">
            <a:extLst>
              <a:ext uri="{FF2B5EF4-FFF2-40B4-BE49-F238E27FC236}">
                <a16:creationId xmlns:a16="http://schemas.microsoft.com/office/drawing/2014/main" id="{C10C6CCE-B381-4BEE-99A6-AA0F0883EF84}"/>
              </a:ext>
            </a:extLst>
          </p:cNvPr>
          <p:cNvPicPr>
            <a:picLocks noChangeAspect="1"/>
          </p:cNvPicPr>
          <p:nvPr/>
        </p:nvPicPr>
        <p:blipFill>
          <a:blip r:embed="rId2"/>
          <a:stretch>
            <a:fillRect/>
          </a:stretch>
        </p:blipFill>
        <p:spPr>
          <a:xfrm>
            <a:off x="-2" y="2563469"/>
            <a:ext cx="12192000" cy="696838"/>
          </a:xfrm>
          <a:prstGeom prst="rect">
            <a:avLst/>
          </a:prstGeom>
        </p:spPr>
      </p:pic>
      <p:sp>
        <p:nvSpPr>
          <p:cNvPr id="6" name="TextBox 5">
            <a:extLst>
              <a:ext uri="{FF2B5EF4-FFF2-40B4-BE49-F238E27FC236}">
                <a16:creationId xmlns:a16="http://schemas.microsoft.com/office/drawing/2014/main" id="{6A8969C6-F13F-402F-AF09-61C8A2FD87D5}"/>
              </a:ext>
            </a:extLst>
          </p:cNvPr>
          <p:cNvSpPr txBox="1"/>
          <p:nvPr/>
        </p:nvSpPr>
        <p:spPr>
          <a:xfrm>
            <a:off x="0" y="3455581"/>
            <a:ext cx="12192000" cy="3323987"/>
          </a:xfrm>
          <a:prstGeom prst="rect">
            <a:avLst/>
          </a:prstGeom>
          <a:noFill/>
        </p:spPr>
        <p:txBody>
          <a:bodyPr wrap="square" rtlCol="0">
            <a:spAutoFit/>
          </a:bodyPr>
          <a:lstStyle/>
          <a:p>
            <a:pPr algn="l"/>
            <a:r>
              <a:rPr lang="en-US" sz="3000" u="sng" dirty="0"/>
              <a:t>4min presentations + 1min Q&amp;A</a:t>
            </a:r>
          </a:p>
          <a:p>
            <a:pPr algn="l"/>
            <a:endParaRPr lang="en-US" sz="3000" dirty="0"/>
          </a:p>
          <a:p>
            <a:pPr algn="l"/>
            <a:r>
              <a:rPr lang="en-US" sz="3000" dirty="0"/>
              <a:t>Tip = 1 slide/minute</a:t>
            </a:r>
          </a:p>
          <a:p>
            <a:pPr marL="457200" indent="-457200" algn="l">
              <a:buFont typeface="Arial" panose="020B0604020202020204" pitchFamily="34" charset="0"/>
              <a:buChar char="•"/>
            </a:pPr>
            <a:r>
              <a:rPr lang="en-US" sz="3000" dirty="0"/>
              <a:t>Scientific question: What’s our goal and why do we care?</a:t>
            </a:r>
          </a:p>
          <a:p>
            <a:pPr marL="457200" indent="-457200" algn="l">
              <a:buFont typeface="Arial" panose="020B0604020202020204" pitchFamily="34" charset="0"/>
              <a:buChar char="•"/>
            </a:pPr>
            <a:r>
              <a:rPr lang="en-US" sz="3000" dirty="0"/>
              <a:t>Dataset: Characteristics, challenges, training/validation/test split, etc.</a:t>
            </a:r>
          </a:p>
          <a:p>
            <a:pPr marL="457200" indent="-457200" algn="l">
              <a:buFont typeface="Arial" panose="020B0604020202020204" pitchFamily="34" charset="0"/>
              <a:buChar char="•"/>
            </a:pPr>
            <a:r>
              <a:rPr lang="en-US" sz="3000" dirty="0"/>
              <a:t>Methodology: Which ML algorithm(s) did you choose and why?</a:t>
            </a:r>
          </a:p>
          <a:p>
            <a:pPr marL="457200" indent="-457200" algn="l">
              <a:buFont typeface="Arial" panose="020B0604020202020204" pitchFamily="34" charset="0"/>
              <a:buChar char="•"/>
            </a:pPr>
            <a:r>
              <a:rPr lang="en-US" sz="3000" dirty="0"/>
              <a:t>Results: What are your findings and how does it answer the sci. question?</a:t>
            </a:r>
          </a:p>
        </p:txBody>
      </p:sp>
    </p:spTree>
    <p:extLst>
      <p:ext uri="{BB962C8B-B14F-4D97-AF65-F5344CB8AC3E}">
        <p14:creationId xmlns:p14="http://schemas.microsoft.com/office/powerpoint/2010/main" val="38388786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81E10A-3459-4F37-B2D1-3F864BD5CB33}"/>
              </a:ext>
            </a:extLst>
          </p:cNvPr>
          <p:cNvSpPr>
            <a:spLocks noGrp="1"/>
          </p:cNvSpPr>
          <p:nvPr>
            <p:ph type="ctrTitle"/>
          </p:nvPr>
        </p:nvSpPr>
        <p:spPr>
          <a:xfrm>
            <a:off x="0" y="1031359"/>
            <a:ext cx="12192000" cy="1765004"/>
          </a:xfrm>
        </p:spPr>
        <p:txBody>
          <a:bodyPr>
            <a:normAutofit fontScale="90000"/>
          </a:bodyPr>
          <a:lstStyle/>
          <a:p>
            <a:r>
              <a:rPr lang="en-US" dirty="0"/>
              <a:t>Min 60-85: Recurrent Neural Networks &amp; Convolutional NNs to Process Sequences </a:t>
            </a:r>
          </a:p>
        </p:txBody>
      </p:sp>
      <p:sp>
        <p:nvSpPr>
          <p:cNvPr id="4" name="Slide Number Placeholder 3">
            <a:extLst>
              <a:ext uri="{FF2B5EF4-FFF2-40B4-BE49-F238E27FC236}">
                <a16:creationId xmlns:a16="http://schemas.microsoft.com/office/drawing/2014/main" id="{65951D8F-8562-4A80-A9B3-5D34DC991367}"/>
              </a:ext>
            </a:extLst>
          </p:cNvPr>
          <p:cNvSpPr>
            <a:spLocks noGrp="1"/>
          </p:cNvSpPr>
          <p:nvPr>
            <p:ph type="sldNum" sz="quarter" idx="12"/>
          </p:nvPr>
        </p:nvSpPr>
        <p:spPr/>
        <p:txBody>
          <a:bodyPr/>
          <a:lstStyle/>
          <a:p>
            <a:fld id="{A5686A01-FA10-4E06-92C7-92734750F4C6}" type="slidenum">
              <a:rPr lang="en-US" smtClean="0"/>
              <a:t>7</a:t>
            </a:fld>
            <a:endParaRPr lang="en-US"/>
          </a:p>
        </p:txBody>
      </p:sp>
      <p:sp>
        <p:nvSpPr>
          <p:cNvPr id="5" name="Subtitle 2">
            <a:extLst>
              <a:ext uri="{FF2B5EF4-FFF2-40B4-BE49-F238E27FC236}">
                <a16:creationId xmlns:a16="http://schemas.microsoft.com/office/drawing/2014/main" id="{F938649D-351C-4F26-B22E-257FBE0817E2}"/>
              </a:ext>
            </a:extLst>
          </p:cNvPr>
          <p:cNvSpPr txBox="1">
            <a:spLocks/>
          </p:cNvSpPr>
          <p:nvPr/>
        </p:nvSpPr>
        <p:spPr>
          <a:xfrm>
            <a:off x="-1" y="3439040"/>
            <a:ext cx="12192001" cy="3418959"/>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CMU Sans Serif" panose="02000603000000000000" pitchFamily="2" charset="0"/>
                <a:ea typeface="CMU Sans Serif" panose="02000603000000000000" pitchFamily="2" charset="0"/>
                <a:cs typeface="CMU Sans Serif" panose="02000603000000000000" pitchFamily="2"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u="sng" dirty="0"/>
              <a:t>Learning Objectives</a:t>
            </a:r>
            <a:r>
              <a:rPr lang="en-US" dirty="0"/>
              <a:t> (</a:t>
            </a:r>
            <a:r>
              <a:rPr lang="en-US" dirty="0" err="1"/>
              <a:t>Géron</a:t>
            </a:r>
            <a:r>
              <a:rPr lang="en-US" dirty="0"/>
              <a:t> Ch15 &amp; Ch16):</a:t>
            </a:r>
          </a:p>
          <a:p>
            <a:pPr marL="457200" indent="-457200">
              <a:buFont typeface="+mj-lt"/>
              <a:buAutoNum type="arabicPeriod"/>
            </a:pPr>
            <a:r>
              <a:rPr lang="en-US" dirty="0"/>
              <a:t>Define a recurrent neural network</a:t>
            </a:r>
          </a:p>
          <a:p>
            <a:pPr marL="457200" indent="-457200">
              <a:buFont typeface="+mj-lt"/>
              <a:buAutoNum type="arabicPeriod"/>
            </a:pPr>
            <a:r>
              <a:rPr lang="en-US" dirty="0"/>
              <a:t>Distinguish recurrent from convolutional neural networks</a:t>
            </a:r>
          </a:p>
          <a:p>
            <a:pPr marL="457200" indent="-457200">
              <a:buFont typeface="+mj-lt"/>
              <a:buAutoNum type="arabicPeriod"/>
            </a:pPr>
            <a:r>
              <a:rPr lang="en-US" dirty="0"/>
              <a:t>Discuss the forecasting of environmental time series</a:t>
            </a:r>
          </a:p>
          <a:p>
            <a:pPr marL="457200" indent="-457200">
              <a:buFont typeface="+mj-lt"/>
              <a:buAutoNum type="arabicPeriod"/>
            </a:pPr>
            <a:r>
              <a:rPr lang="en-US" dirty="0"/>
              <a:t>Define natural language processing</a:t>
            </a:r>
          </a:p>
          <a:p>
            <a:pPr marL="457200" indent="-457200">
              <a:buFont typeface="+mj-lt"/>
              <a:buAutoNum type="arabicPeriod"/>
            </a:pPr>
            <a:r>
              <a:rPr lang="en-US" dirty="0"/>
              <a:t>Know at least three algorithms to process time-series</a:t>
            </a:r>
          </a:p>
        </p:txBody>
      </p:sp>
    </p:spTree>
    <p:extLst>
      <p:ext uri="{BB962C8B-B14F-4D97-AF65-F5344CB8AC3E}">
        <p14:creationId xmlns:p14="http://schemas.microsoft.com/office/powerpoint/2010/main" val="15713805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401132-71BD-4F1B-9293-549BD33226CC}"/>
              </a:ext>
            </a:extLst>
          </p:cNvPr>
          <p:cNvSpPr>
            <a:spLocks noGrp="1"/>
          </p:cNvSpPr>
          <p:nvPr>
            <p:ph type="title"/>
          </p:nvPr>
        </p:nvSpPr>
        <p:spPr>
          <a:xfrm>
            <a:off x="-2" y="1042633"/>
            <a:ext cx="12192000" cy="1094512"/>
          </a:xfrm>
        </p:spPr>
        <p:txBody>
          <a:bodyPr>
            <a:normAutofit fontScale="90000"/>
          </a:bodyPr>
          <a:lstStyle/>
          <a:p>
            <a:r>
              <a:rPr lang="en-US" dirty="0"/>
              <a:t>Two weeks ago = general case: Artificial Neural Networks</a:t>
            </a:r>
          </a:p>
        </p:txBody>
      </p:sp>
      <p:sp>
        <p:nvSpPr>
          <p:cNvPr id="3" name="Slide Number Placeholder 2">
            <a:extLst>
              <a:ext uri="{FF2B5EF4-FFF2-40B4-BE49-F238E27FC236}">
                <a16:creationId xmlns:a16="http://schemas.microsoft.com/office/drawing/2014/main" id="{39C3A21F-26E9-43FB-99DD-70B7693C128A}"/>
              </a:ext>
            </a:extLst>
          </p:cNvPr>
          <p:cNvSpPr>
            <a:spLocks noGrp="1"/>
          </p:cNvSpPr>
          <p:nvPr>
            <p:ph type="sldNum" sz="quarter" idx="12"/>
          </p:nvPr>
        </p:nvSpPr>
        <p:spPr/>
        <p:txBody>
          <a:bodyPr/>
          <a:lstStyle/>
          <a:p>
            <a:fld id="{A5686A01-FA10-4E06-92C7-92734750F4C6}" type="slidenum">
              <a:rPr lang="en-US" smtClean="0"/>
              <a:t>8</a:t>
            </a:fld>
            <a:endParaRPr lang="en-US"/>
          </a:p>
        </p:txBody>
      </p:sp>
      <p:pic>
        <p:nvPicPr>
          <p:cNvPr id="5" name="Picture 4">
            <a:extLst>
              <a:ext uri="{FF2B5EF4-FFF2-40B4-BE49-F238E27FC236}">
                <a16:creationId xmlns:a16="http://schemas.microsoft.com/office/drawing/2014/main" id="{E1A08AC2-6B69-4D8E-8219-82867E111B1E}"/>
              </a:ext>
            </a:extLst>
          </p:cNvPr>
          <p:cNvPicPr>
            <a:picLocks noChangeAspect="1"/>
          </p:cNvPicPr>
          <p:nvPr/>
        </p:nvPicPr>
        <p:blipFill rotWithShape="1">
          <a:blip r:embed="rId5"/>
          <a:srcRect l="2334" r="2405"/>
          <a:stretch/>
        </p:blipFill>
        <p:spPr>
          <a:xfrm>
            <a:off x="0" y="2097201"/>
            <a:ext cx="6613451" cy="4760799"/>
          </a:xfrm>
          <a:prstGeom prst="rect">
            <a:avLst/>
          </a:prstGeom>
        </p:spPr>
      </p:pic>
      <p:pic>
        <p:nvPicPr>
          <p:cNvPr id="6" name="Picture 5">
            <a:extLst>
              <a:ext uri="{FF2B5EF4-FFF2-40B4-BE49-F238E27FC236}">
                <a16:creationId xmlns:a16="http://schemas.microsoft.com/office/drawing/2014/main" id="{6ABD987E-7F78-44AC-82D7-0CA6BF8BCC46}"/>
              </a:ext>
            </a:extLst>
          </p:cNvPr>
          <p:cNvPicPr>
            <a:picLocks noChangeAspect="1"/>
          </p:cNvPicPr>
          <p:nvPr/>
        </p:nvPicPr>
        <p:blipFill>
          <a:blip r:embed="rId6"/>
          <a:stretch>
            <a:fillRect/>
          </a:stretch>
        </p:blipFill>
        <p:spPr>
          <a:xfrm>
            <a:off x="6613451" y="2097202"/>
            <a:ext cx="5578549" cy="1078328"/>
          </a:xfrm>
          <a:prstGeom prst="rect">
            <a:avLst/>
          </a:prstGeom>
        </p:spPr>
      </p:pic>
      <p:pic>
        <p:nvPicPr>
          <p:cNvPr id="8" name="Picture 7" descr="\documentclass{article}&#10;\usepackage{amsmath,xcolor}&#10;\pagestyle{empty}&#10;\begin{document}&#10;&#10;$&#10;\textcolor{white}{\mathrm{Output}=\phi_{\mathrm{top}}\left(W_{\mathrm{top}}\mathrm{Hidden}+b_{\mathrm{top}}\right)}&#10;$&#10;&#10;\end{document}" title="IguanaTex Bitmap Display">
            <a:extLst>
              <a:ext uri="{FF2B5EF4-FFF2-40B4-BE49-F238E27FC236}">
                <a16:creationId xmlns:a16="http://schemas.microsoft.com/office/drawing/2014/main" id="{03F17CE7-F593-41B8-B1CB-18680FBA14A9}"/>
              </a:ext>
            </a:extLst>
          </p:cNvPr>
          <p:cNvPicPr>
            <a:picLocks noChangeAspect="1"/>
          </p:cNvPicPr>
          <p:nvPr>
            <p:custDataLst>
              <p:tags r:id="rId1"/>
            </p:custDataLst>
          </p:nvPr>
        </p:nvPicPr>
        <p:blipFill>
          <a:blip r:embed="rId7">
            <a:extLst>
              <a:ext uri="{28A0092B-C50C-407E-A947-70E740481C1C}">
                <a14:useLocalDpi xmlns:a14="http://schemas.microsoft.com/office/drawing/2010/main" val="0"/>
              </a:ext>
            </a:extLst>
          </a:blip>
          <a:stretch>
            <a:fillRect/>
          </a:stretch>
        </p:blipFill>
        <p:spPr>
          <a:xfrm>
            <a:off x="6687882" y="3403008"/>
            <a:ext cx="5400000" cy="368230"/>
          </a:xfrm>
          <a:prstGeom prst="rect">
            <a:avLst/>
          </a:prstGeom>
        </p:spPr>
      </p:pic>
      <p:pic>
        <p:nvPicPr>
          <p:cNvPr id="10" name="Picture 9" descr="\documentclass{article}&#10;\usepackage{amsmath,xcolor}&#10;\pagestyle{empty}&#10;\begin{document}&#10;&#10;$&#10;\textcolor{white}{\mathrm{Hidden}=\phi_{\mathrm{bottom}}\left(W_{\mathrm{bottom}}\mathrm{Input}+b_{\mathrm{bottom}}\right)}&#10;$&#10;&#10;\end{document}" title="IguanaTex Bitmap Display">
            <a:extLst>
              <a:ext uri="{FF2B5EF4-FFF2-40B4-BE49-F238E27FC236}">
                <a16:creationId xmlns:a16="http://schemas.microsoft.com/office/drawing/2014/main" id="{D147D900-C7AB-4FA2-B90F-7AA954121ECA}"/>
              </a:ext>
            </a:extLst>
          </p:cNvPr>
          <p:cNvPicPr>
            <a:picLocks noChangeAspect="1"/>
          </p:cNvPicPr>
          <p:nvPr>
            <p:custDataLst>
              <p:tags r:id="rId2"/>
            </p:custDataLst>
          </p:nvPr>
        </p:nvPicPr>
        <p:blipFill>
          <a:blip r:embed="rId8">
            <a:extLst>
              <a:ext uri="{28A0092B-C50C-407E-A947-70E740481C1C}">
                <a14:useLocalDpi xmlns:a14="http://schemas.microsoft.com/office/drawing/2010/main" val="0"/>
              </a:ext>
            </a:extLst>
          </a:blip>
          <a:stretch>
            <a:fillRect/>
          </a:stretch>
        </p:blipFill>
        <p:spPr>
          <a:xfrm>
            <a:off x="6702724" y="4878264"/>
            <a:ext cx="5400000" cy="290903"/>
          </a:xfrm>
          <a:prstGeom prst="rect">
            <a:avLst/>
          </a:prstGeom>
        </p:spPr>
      </p:pic>
      <p:pic>
        <p:nvPicPr>
          <p:cNvPr id="9" name="Picture 8" descr="Icon&#10;&#10;Description automatically generated">
            <a:extLst>
              <a:ext uri="{FF2B5EF4-FFF2-40B4-BE49-F238E27FC236}">
                <a16:creationId xmlns:a16="http://schemas.microsoft.com/office/drawing/2014/main" id="{009DAACD-BC68-4B7A-AF57-CCF50AC46E5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0" y="1042632"/>
            <a:ext cx="425221" cy="425221"/>
          </a:xfrm>
          <a:prstGeom prst="rect">
            <a:avLst/>
          </a:prstGeom>
        </p:spPr>
      </p:pic>
    </p:spTree>
    <p:extLst>
      <p:ext uri="{BB962C8B-B14F-4D97-AF65-F5344CB8AC3E}">
        <p14:creationId xmlns:p14="http://schemas.microsoft.com/office/powerpoint/2010/main" val="2670604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F03AAF-42BB-493C-8862-25F7108DD332}"/>
              </a:ext>
            </a:extLst>
          </p:cNvPr>
          <p:cNvSpPr>
            <a:spLocks noGrp="1"/>
          </p:cNvSpPr>
          <p:nvPr>
            <p:ph type="title"/>
          </p:nvPr>
        </p:nvSpPr>
        <p:spPr>
          <a:xfrm>
            <a:off x="-2" y="1042633"/>
            <a:ext cx="12192000" cy="935024"/>
          </a:xfrm>
        </p:spPr>
        <p:txBody>
          <a:bodyPr/>
          <a:lstStyle/>
          <a:p>
            <a:r>
              <a:rPr lang="en-US" dirty="0"/>
              <a:t>Last week = Convolutional Neural Networks (CNNs)</a:t>
            </a:r>
          </a:p>
        </p:txBody>
      </p:sp>
      <p:sp>
        <p:nvSpPr>
          <p:cNvPr id="3" name="Slide Number Placeholder 2">
            <a:extLst>
              <a:ext uri="{FF2B5EF4-FFF2-40B4-BE49-F238E27FC236}">
                <a16:creationId xmlns:a16="http://schemas.microsoft.com/office/drawing/2014/main" id="{2B3486EF-6A35-45FF-8576-343345999EC4}"/>
              </a:ext>
            </a:extLst>
          </p:cNvPr>
          <p:cNvSpPr>
            <a:spLocks noGrp="1"/>
          </p:cNvSpPr>
          <p:nvPr>
            <p:ph type="sldNum" sz="quarter" idx="12"/>
          </p:nvPr>
        </p:nvSpPr>
        <p:spPr/>
        <p:txBody>
          <a:bodyPr/>
          <a:lstStyle/>
          <a:p>
            <a:fld id="{A5686A01-FA10-4E06-92C7-92734750F4C6}" type="slidenum">
              <a:rPr lang="en-US" smtClean="0"/>
              <a:t>9</a:t>
            </a:fld>
            <a:endParaRPr lang="en-US"/>
          </a:p>
        </p:txBody>
      </p:sp>
      <p:pic>
        <p:nvPicPr>
          <p:cNvPr id="5" name="Picture 4" descr="A picture containing diagram&#10;&#10;Description automatically generated">
            <a:extLst>
              <a:ext uri="{FF2B5EF4-FFF2-40B4-BE49-F238E27FC236}">
                <a16:creationId xmlns:a16="http://schemas.microsoft.com/office/drawing/2014/main" id="{F8CA57E7-83C4-47B2-9207-D9F9ED044E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 y="2661006"/>
            <a:ext cx="5749007" cy="4196994"/>
          </a:xfrm>
          <a:prstGeom prst="rect">
            <a:avLst/>
          </a:prstGeom>
        </p:spPr>
      </p:pic>
      <p:pic>
        <p:nvPicPr>
          <p:cNvPr id="7" name="Picture 6" descr="Diagram, engineering drawing&#10;&#10;Description automatically generated">
            <a:extLst>
              <a:ext uri="{FF2B5EF4-FFF2-40B4-BE49-F238E27FC236}">
                <a16:creationId xmlns:a16="http://schemas.microsoft.com/office/drawing/2014/main" id="{F470C93F-6F12-4500-9209-A6506C24C2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62046" y="1041864"/>
            <a:ext cx="6814252" cy="6826801"/>
          </a:xfrm>
          <a:prstGeom prst="rect">
            <a:avLst/>
          </a:prstGeom>
        </p:spPr>
      </p:pic>
      <p:sp>
        <p:nvSpPr>
          <p:cNvPr id="8" name="TextBox 7">
            <a:extLst>
              <a:ext uri="{FF2B5EF4-FFF2-40B4-BE49-F238E27FC236}">
                <a16:creationId xmlns:a16="http://schemas.microsoft.com/office/drawing/2014/main" id="{B4C1844D-A9CF-4CE1-9035-8828BCFF2F1C}"/>
              </a:ext>
            </a:extLst>
          </p:cNvPr>
          <p:cNvSpPr txBox="1"/>
          <p:nvPr/>
        </p:nvSpPr>
        <p:spPr>
          <a:xfrm>
            <a:off x="5747676" y="6488668"/>
            <a:ext cx="6442992" cy="369332"/>
          </a:xfrm>
          <a:prstGeom prst="rect">
            <a:avLst/>
          </a:prstGeom>
          <a:noFill/>
        </p:spPr>
        <p:txBody>
          <a:bodyPr wrap="square">
            <a:spAutoFit/>
          </a:bodyPr>
          <a:lstStyle/>
          <a:p>
            <a:pPr algn="r"/>
            <a:r>
              <a:rPr lang="en-US" i="1" u="sng" dirty="0"/>
              <a:t>Source</a:t>
            </a:r>
            <a:r>
              <a:rPr lang="en-US" i="1" dirty="0"/>
              <a:t>: </a:t>
            </a:r>
            <a:r>
              <a:rPr lang="en-US" i="1" dirty="0" err="1"/>
              <a:t>Giphy</a:t>
            </a:r>
            <a:r>
              <a:rPr lang="en-US" i="1" dirty="0"/>
              <a:t>, Analytics India Magazine (K. </a:t>
            </a:r>
            <a:r>
              <a:rPr lang="en-US" i="1" dirty="0" err="1"/>
              <a:t>Maladkar</a:t>
            </a:r>
            <a:r>
              <a:rPr lang="en-US" i="1" dirty="0"/>
              <a:t>)</a:t>
            </a:r>
          </a:p>
        </p:txBody>
      </p:sp>
      <p:sp>
        <p:nvSpPr>
          <p:cNvPr id="11" name="TextBox 10">
            <a:extLst>
              <a:ext uri="{FF2B5EF4-FFF2-40B4-BE49-F238E27FC236}">
                <a16:creationId xmlns:a16="http://schemas.microsoft.com/office/drawing/2014/main" id="{8133ACAD-0B26-4C45-BE75-EAD42C4BE6F9}"/>
              </a:ext>
            </a:extLst>
          </p:cNvPr>
          <p:cNvSpPr txBox="1"/>
          <p:nvPr/>
        </p:nvSpPr>
        <p:spPr>
          <a:xfrm>
            <a:off x="-1" y="1871330"/>
            <a:ext cx="12190669" cy="553998"/>
          </a:xfrm>
          <a:prstGeom prst="rect">
            <a:avLst/>
          </a:prstGeom>
          <a:noFill/>
        </p:spPr>
        <p:txBody>
          <a:bodyPr wrap="square" rtlCol="0">
            <a:spAutoFit/>
          </a:bodyPr>
          <a:lstStyle/>
          <a:p>
            <a:pPr algn="ctr"/>
            <a:r>
              <a:rPr lang="en-US" sz="3000" dirty="0"/>
              <a:t>Regularized versions of Artificial Neural Networks used to process images</a:t>
            </a:r>
          </a:p>
        </p:txBody>
      </p:sp>
      <p:pic>
        <p:nvPicPr>
          <p:cNvPr id="9" name="Picture 8" descr="Icon&#10;&#10;Description automatically generated">
            <a:extLst>
              <a:ext uri="{FF2B5EF4-FFF2-40B4-BE49-F238E27FC236}">
                <a16:creationId xmlns:a16="http://schemas.microsoft.com/office/drawing/2014/main" id="{67FC593C-8F4C-4BB1-ADA4-2780229B07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042632"/>
            <a:ext cx="425221" cy="425221"/>
          </a:xfrm>
          <a:prstGeom prst="rect">
            <a:avLst/>
          </a:prstGeom>
        </p:spPr>
      </p:pic>
    </p:spTree>
    <p:extLst>
      <p:ext uri="{BB962C8B-B14F-4D97-AF65-F5344CB8AC3E}">
        <p14:creationId xmlns:p14="http://schemas.microsoft.com/office/powerpoint/2010/main" val="3989919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OUTPUTDPI" val="1200"/>
  <p:tag name="ORIGINALHEIGHT" val="129,7338"/>
  <p:tag name="ORIGINALWIDTH" val="1902,512"/>
  <p:tag name="LATEXADDIN" val="\documentclass{article}&#10;\usepackage{amsmath,xcolor}&#10;\pagestyle{empty}&#10;\begin{document}&#10;&#10;$&#10;\textcolor{white}{\mathrm{Output}=\phi_{\mathrm{top}}\left(W_{\mathrm{top}}\mathrm{Hidden}+b_{\mathrm{top}}\right)}&#10;$&#10;&#10;\end{document}"/>
  <p:tag name="IGUANATEXSIZE" val="20"/>
  <p:tag name="IGUANATEXCURSOR" val="207"/>
  <p:tag name="TRANSPARENCY" val="True"/>
  <p:tag name="FILENAME" val=""/>
  <p:tag name="LATEXENGINEID" val="0"/>
  <p:tag name="TEMPFOLDER" val="c:\temp\"/>
  <p:tag name="LATEXFORMHEIGHT" val="312"/>
  <p:tag name="LATEXFORMWIDTH" val="384"/>
  <p:tag name="LATEXFORMWRAP" val="True"/>
  <p:tag name="BITMAPVECTOR" val="0"/>
</p:tagLst>
</file>

<file path=ppt/tags/tag2.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2324,709"/>
  <p:tag name="LATEXADDIN" val="\documentclass{article}&#10;\usepackage{amsmath,xcolor}&#10;\pagestyle{empty}&#10;\begin{document}&#10;&#10;$&#10;\textcolor{white}{\mathrm{Hidden}=\phi_{\mathrm{bottom}}\left(W_{\mathrm{bottom}}\mathrm{Input}+b_{\mathrm{bottom}}\right)}&#10;$&#10;&#10;\end{document}"/>
  <p:tag name="IGUANATEXSIZE" val="20"/>
  <p:tag name="IGUANATEXCURSOR" val="213"/>
  <p:tag name="TRANSPARENCY" val="True"/>
  <p:tag name="FILENAME" val=""/>
  <p:tag name="LATEXENGINEID" val="0"/>
  <p:tag name="TEMPFOLDER" val="c:\temp\"/>
  <p:tag name="LATEXFORMHEIGHT" val="312"/>
  <p:tag name="LATEXFORMWIDTH" val="384"/>
  <p:tag name="LATEXFORMWRAP" val="True"/>
  <p:tag name="BITMAPVECTOR" val="0"/>
</p:tagLst>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MU Sans Serif Theme">
      <a:majorFont>
        <a:latin typeface="CMU Sans Serif"/>
        <a:ea typeface=""/>
        <a:cs typeface=""/>
      </a:majorFont>
      <a:minorFont>
        <a:latin typeface="CMU Sans Serif"/>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sz="3000" dirty="0" smtClean="0"/>
        </a:defPPr>
      </a:lstStyle>
    </a:txDef>
  </a:objectDefaults>
  <a:extraClrSchemeLst/>
  <a:extLst>
    <a:ext uri="{05A4C25C-085E-4340-85A3-A5531E510DB2}">
      <thm15:themeFamily xmlns:thm15="http://schemas.microsoft.com/office/thememl/2012/main" name="Presentation3" id="{D708DCDC-42F7-48A2-975C-30318494E14E}" vid="{5A564382-0E23-4DF5-80A1-3DF436ECACC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2037</Words>
  <Application>Microsoft Office PowerPoint</Application>
  <PresentationFormat>Widescreen</PresentationFormat>
  <Paragraphs>240</Paragraphs>
  <Slides>37</Slides>
  <Notes>19</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37</vt:i4>
      </vt:variant>
    </vt:vector>
  </HeadingPairs>
  <TitlesOfParts>
    <vt:vector size="45" baseType="lpstr">
      <vt:lpstr>Arial</vt:lpstr>
      <vt:lpstr>Calibri</vt:lpstr>
      <vt:lpstr>CMU Sans Serif</vt:lpstr>
      <vt:lpstr>Helvetica Neue</vt:lpstr>
      <vt:lpstr>MinionPro-It</vt:lpstr>
      <vt:lpstr>MinionPro-Regular</vt:lpstr>
      <vt:lpstr>UbuntuMono-Regular</vt:lpstr>
      <vt:lpstr>Office Theme</vt:lpstr>
      <vt:lpstr>PowerPoint Presentation</vt:lpstr>
      <vt:lpstr>Min 15-30:  Moodle Quiz</vt:lpstr>
      <vt:lpstr>Mid-term Presentations Friday, Nov 17th in Geopolis 2138 (10AM-Noon)</vt:lpstr>
      <vt:lpstr>In-class Peer Review: Friday, Dec 8th, 2PM-4PM</vt:lpstr>
      <vt:lpstr>PowerPoint Presentation</vt:lpstr>
      <vt:lpstr>Final Presentations in room 2138  Friday, Dec 15th from 2PM to 4PM</vt:lpstr>
      <vt:lpstr>Min 60-85: Recurrent Neural Networks &amp; Convolutional NNs to Process Sequences </vt:lpstr>
      <vt:lpstr>Two weeks ago = general case: Artificial Neural Networks</vt:lpstr>
      <vt:lpstr>Last week = Convolutional Neural Networks (CNNs)</vt:lpstr>
      <vt:lpstr>CNNs used for computer vision (analyzing images, videos)</vt:lpstr>
      <vt:lpstr>PowerPoint Presentation</vt:lpstr>
      <vt:lpstr>This week: Recurrent Neural Networks (RNNs)</vt:lpstr>
      <vt:lpstr>RNNs used to process temporal sequences</vt:lpstr>
      <vt:lpstr>PowerPoint Presentation</vt:lpstr>
      <vt:lpstr>Forecasting Time-Series in Environmental Science</vt:lpstr>
      <vt:lpstr>Introduction to Natural Language Processing (NLP) = Programming CPUs to Analyze Natural Language Data</vt:lpstr>
      <vt:lpstr>Encoding Categorical Features using Embeddings</vt:lpstr>
      <vt:lpstr>Machine Translation Models</vt:lpstr>
      <vt:lpstr>Min 85-90: Algorithms to process time series</vt:lpstr>
      <vt:lpstr>“Vanilla” Recurrent Neural Networks (RNNs)</vt:lpstr>
      <vt:lpstr>Long Short-Term Memories (LSTM)</vt:lpstr>
      <vt:lpstr>Gated Recurrent Units (GRU)</vt:lpstr>
      <vt:lpstr>Attention = Interface between encoder &amp; decoder to provide information about every hidden state</vt:lpstr>
      <vt:lpstr>Step 0: Prepare hidden states</vt:lpstr>
      <vt:lpstr>Step 1: Obtain score for every encoder hidden state</vt:lpstr>
      <vt:lpstr>Step 2: Run all the scores through a softmax layer</vt:lpstr>
      <vt:lpstr>Step 3: (Encoder hidden states) x (Softmaxed score)</vt:lpstr>
      <vt:lpstr>Step 4: Sum up the alignment vectors</vt:lpstr>
      <vt:lpstr>Step 5: Feed context vector into decoder</vt:lpstr>
      <vt:lpstr>Attention = Interface between encoder &amp; decoder to provide information about every hidden state</vt:lpstr>
      <vt:lpstr>These attention (alignment) layers can be used to build the transformer architecture, revolutionizing NMT</vt:lpstr>
      <vt:lpstr>Why is naive forecasting (persistence forecast)  so hard to outperform? Autocorrelation in time</vt:lpstr>
      <vt:lpstr>One-Dimensional Convolutional Neural Network (1D-CNN)</vt:lpstr>
      <vt:lpstr>Min 90-105:  Review Moodle Quiz</vt:lpstr>
      <vt:lpstr>Min 105-120: Break</vt:lpstr>
      <vt:lpstr>Legacy slides</vt:lpstr>
      <vt:lpstr>Min 45-60:  Moodle Quiz (5 questions, 15 min)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Tom Beucler</dc:creator>
  <cp:lastModifiedBy>Tom Beucler</cp:lastModifiedBy>
  <cp:revision>424</cp:revision>
  <dcterms:created xsi:type="dcterms:W3CDTF">2022-02-23T18:29:24Z</dcterms:created>
  <dcterms:modified xsi:type="dcterms:W3CDTF">2023-11-07T14:54:44Z</dcterms:modified>
</cp:coreProperties>
</file>